
<file path=[Content_Types].xml><?xml version="1.0" encoding="utf-8"?>
<Types xmlns="http://schemas.openxmlformats.org/package/2006/content-types">
  <Default Extension="xml" ContentType="application/xml"/>
  <Default Extension="png" ContentType="image/png"/>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gif" ContentType="image/gif"/>
  <Default Extension="xls" ContentType="application/vnd.ms-excel"/>
  <Default Extension="bin" ContentType="application/vnd.openxmlformats-officedocument.presentationml.printerSettings"/>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notesSlides/notesSlide15.xml" ContentType="application/vnd.openxmlformats-officedocument.presentationml.notesSlide+xml"/>
  <Override PartName="/ppt/embeddings/oleObject6.bin" ContentType="application/vnd.openxmlformats-officedocument.oleObject"/>
  <Override PartName="/ppt/notesSlides/notesSlide16.xml" ContentType="application/vnd.openxmlformats-officedocument.presentationml.notesSlide+xml"/>
  <Override PartName="/ppt/embeddings/oleObject7.bin" ContentType="application/vnd.openxmlformats-officedocument.oleObject"/>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embeddings/oleObject8.bin" ContentType="application/vnd.openxmlformats-officedocument.oleObject"/>
  <Override PartName="/ppt/embeddings/oleObject9.bin" ContentType="application/vnd.openxmlformats-officedocument.oleObject"/>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embeddings/oleObject10.bin" ContentType="application/vnd.openxmlformats-officedocument.oleObject"/>
  <Override PartName="/ppt/notesSlides/notesSlide24.xml" ContentType="application/vnd.openxmlformats-officedocument.presentationml.notesSlide+xml"/>
  <Override PartName="/ppt/embeddings/oleObject11.bin" ContentType="application/vnd.openxmlformats-officedocument.oleObject"/>
  <Override PartName="/ppt/embeddings/oleObject12.bin" ContentType="application/vnd.openxmlformats-officedocument.oleObject"/>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embeddings/oleObject13.bin" ContentType="application/vnd.openxmlformats-officedocument.oleObject"/>
  <Override PartName="/ppt/embeddings/oleObject14.bin" ContentType="application/vnd.openxmlformats-officedocument.oleObject"/>
  <Override PartName="/ppt/notesSlides/notesSlide57.xml" ContentType="application/vnd.openxmlformats-officedocument.presentationml.notesSlide+xml"/>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notesSlides/notesSlide58.xml" ContentType="application/vnd.openxmlformats-officedocument.presentationml.notesSlide+xml"/>
  <Override PartName="/ppt/embeddings/oleObject19.bin" ContentType="application/vnd.openxmlformats-officedocument.oleObject"/>
  <Override PartName="/ppt/embeddings/oleObject20.bin" ContentType="application/vnd.openxmlformats-officedocument.oleObject"/>
  <Override PartName="/ppt/notesSlides/notesSlide59.xml" ContentType="application/vnd.openxmlformats-officedocument.presentationml.notesSlide+xml"/>
  <Override PartName="/ppt/embeddings/oleObject21.bin" ContentType="application/vnd.openxmlformats-officedocument.oleObject"/>
  <Override PartName="/ppt/notesSlides/notesSlide60.xml" ContentType="application/vnd.openxmlformats-officedocument.presentationml.notesSlide+xml"/>
  <Override PartName="/ppt/embeddings/oleObject22.bin" ContentType="application/vnd.openxmlformats-officedocument.oleObject"/>
  <Override PartName="/ppt/embeddings/oleObject23.bin" ContentType="application/vnd.openxmlformats-officedocument.oleObject"/>
  <Override PartName="/ppt/notesSlides/notesSlide61.xml" ContentType="application/vnd.openxmlformats-officedocument.presentationml.notesSlide+xml"/>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notesSlides/notesSlide62.xml" ContentType="application/vnd.openxmlformats-officedocument.presentationml.notesSlide+xml"/>
  <Override PartName="/ppt/notesSlides/notesSlide63.xml" ContentType="application/vnd.openxmlformats-officedocument.presentationml.notesSlide+xml"/>
  <Override PartName="/ppt/embeddings/oleObject29.bin" ContentType="application/vnd.openxmlformats-officedocument.oleObject"/>
  <Override PartName="/ppt/embeddings/oleObject30.bin" ContentType="application/vnd.openxmlformats-officedocument.oleObject"/>
  <Override PartName="/ppt/notesSlides/notesSlide64.xml" ContentType="application/vnd.openxmlformats-officedocument.presentationml.notesSlide+xml"/>
  <Override PartName="/ppt/embeddings/oleObject31.bin" ContentType="application/vnd.openxmlformats-officedocument.oleObject"/>
  <Override PartName="/ppt/notesSlides/notesSlide65.xml" ContentType="application/vnd.openxmlformats-officedocument.presentationml.notesSlide+xml"/>
  <Override PartName="/ppt/embeddings/oleObject32.bin" ContentType="application/vnd.openxmlformats-officedocument.oleObject"/>
  <Override PartName="/ppt/embeddings/oleObject33.bin" ContentType="application/vnd.openxmlformats-officedocument.oleObject"/>
  <Override PartName="/ppt/notesSlides/notesSlide66.xml" ContentType="application/vnd.openxmlformats-officedocument.presentationml.notesSlide+xml"/>
  <Override PartName="/ppt/embeddings/oleObject34.bin" ContentType="application/vnd.openxmlformats-officedocument.oleObject"/>
  <Override PartName="/ppt/embeddings/oleObject35.bin" ContentType="application/vnd.openxmlformats-officedocument.oleObject"/>
  <Override PartName="/ppt/notesSlides/notesSlide67.xml" ContentType="application/vnd.openxmlformats-officedocument.presentationml.notesSlide+xml"/>
  <Override PartName="/ppt/embeddings/oleObject36.bin" ContentType="application/vnd.openxmlformats-officedocument.oleObject"/>
  <Override PartName="/ppt/notesSlides/notesSlide68.xml" ContentType="application/vnd.openxmlformats-officedocument.presentationml.notesSlide+xml"/>
  <Override PartName="/ppt/embeddings/oleObject37.bin" ContentType="application/vnd.openxmlformats-officedocument.oleObject"/>
  <Override PartName="/ppt/embeddings/oleObject38.bin" ContentType="application/vnd.openxmlformats-officedocument.oleObject"/>
  <Override PartName="/ppt/embeddings/oleObject39.bin" ContentType="application/vnd.openxmlformats-officedocument.oleObject"/>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2" r:id="rId2"/>
  </p:sldMasterIdLst>
  <p:notesMasterIdLst>
    <p:notesMasterId r:id="rId92"/>
  </p:notesMasterIdLst>
  <p:sldIdLst>
    <p:sldId id="1616" r:id="rId3"/>
    <p:sldId id="1371" r:id="rId4"/>
    <p:sldId id="1555" r:id="rId5"/>
    <p:sldId id="1556" r:id="rId6"/>
    <p:sldId id="1557" r:id="rId7"/>
    <p:sldId id="1558" r:id="rId8"/>
    <p:sldId id="1487" r:id="rId9"/>
    <p:sldId id="1488" r:id="rId10"/>
    <p:sldId id="1489" r:id="rId11"/>
    <p:sldId id="1490" r:id="rId12"/>
    <p:sldId id="1491" r:id="rId13"/>
    <p:sldId id="1618" r:id="rId14"/>
    <p:sldId id="1619" r:id="rId15"/>
    <p:sldId id="1617" r:id="rId16"/>
    <p:sldId id="1492" r:id="rId17"/>
    <p:sldId id="1615" r:id="rId18"/>
    <p:sldId id="1551" r:id="rId19"/>
    <p:sldId id="1494" r:id="rId20"/>
    <p:sldId id="1495" r:id="rId21"/>
    <p:sldId id="1620" r:id="rId22"/>
    <p:sldId id="1559" r:id="rId23"/>
    <p:sldId id="1561" r:id="rId24"/>
    <p:sldId id="1496" r:id="rId25"/>
    <p:sldId id="1500" r:id="rId26"/>
    <p:sldId id="1562" r:id="rId27"/>
    <p:sldId id="1501" r:id="rId28"/>
    <p:sldId id="1497" r:id="rId29"/>
    <p:sldId id="1628" r:id="rId30"/>
    <p:sldId id="1499" r:id="rId31"/>
    <p:sldId id="1502" r:id="rId32"/>
    <p:sldId id="1503" r:id="rId33"/>
    <p:sldId id="1504" r:id="rId34"/>
    <p:sldId id="1629" r:id="rId35"/>
    <p:sldId id="1505" r:id="rId36"/>
    <p:sldId id="1622" r:id="rId37"/>
    <p:sldId id="1623" r:id="rId38"/>
    <p:sldId id="1621" r:id="rId39"/>
    <p:sldId id="1506" r:id="rId40"/>
    <p:sldId id="1507" r:id="rId41"/>
    <p:sldId id="1508" r:id="rId42"/>
    <p:sldId id="1624" r:id="rId43"/>
    <p:sldId id="1625" r:id="rId44"/>
    <p:sldId id="1626" r:id="rId45"/>
    <p:sldId id="1627" r:id="rId46"/>
    <p:sldId id="1552" r:id="rId47"/>
    <p:sldId id="1510" r:id="rId48"/>
    <p:sldId id="1511" r:id="rId49"/>
    <p:sldId id="1512" r:id="rId50"/>
    <p:sldId id="1513" r:id="rId51"/>
    <p:sldId id="1514" r:id="rId52"/>
    <p:sldId id="1515" r:id="rId53"/>
    <p:sldId id="1516" r:id="rId54"/>
    <p:sldId id="1517" r:id="rId55"/>
    <p:sldId id="1518" r:id="rId56"/>
    <p:sldId id="1565" r:id="rId57"/>
    <p:sldId id="1520" r:id="rId58"/>
    <p:sldId id="1521" r:id="rId59"/>
    <p:sldId id="1522" r:id="rId60"/>
    <p:sldId id="1523" r:id="rId61"/>
    <p:sldId id="1524" r:id="rId62"/>
    <p:sldId id="1525" r:id="rId63"/>
    <p:sldId id="1526" r:id="rId64"/>
    <p:sldId id="1527" r:id="rId65"/>
    <p:sldId id="1528" r:id="rId66"/>
    <p:sldId id="1529" r:id="rId67"/>
    <p:sldId id="1563" r:id="rId68"/>
    <p:sldId id="1553" r:id="rId69"/>
    <p:sldId id="1611" r:id="rId70"/>
    <p:sldId id="1598" r:id="rId71"/>
    <p:sldId id="1630" r:id="rId72"/>
    <p:sldId id="1614" r:id="rId73"/>
    <p:sldId id="1631" r:id="rId74"/>
    <p:sldId id="1599" r:id="rId75"/>
    <p:sldId id="1600" r:id="rId76"/>
    <p:sldId id="1601" r:id="rId77"/>
    <p:sldId id="1602" r:id="rId78"/>
    <p:sldId id="1603" r:id="rId79"/>
    <p:sldId id="1604" r:id="rId80"/>
    <p:sldId id="1605" r:id="rId81"/>
    <p:sldId id="1606" r:id="rId82"/>
    <p:sldId id="1607" r:id="rId83"/>
    <p:sldId id="1609" r:id="rId84"/>
    <p:sldId id="1610" r:id="rId85"/>
    <p:sldId id="1545" r:id="rId86"/>
    <p:sldId id="1632" r:id="rId87"/>
    <p:sldId id="1612" r:id="rId88"/>
    <p:sldId id="1546" r:id="rId89"/>
    <p:sldId id="1554" r:id="rId90"/>
    <p:sldId id="1548" r:id="rId91"/>
  </p:sldIdLst>
  <p:sldSz cx="12192000" cy="6858000"/>
  <p:notesSz cx="7010400" cy="9296400"/>
  <p:defaultTextStyle>
    <a:defPPr>
      <a:defRPr lang="en-US"/>
    </a:defPPr>
    <a:lvl1pPr marL="0" algn="l" defTabSz="457178" rtl="0" eaLnBrk="1" latinLnBrk="0" hangingPunct="1">
      <a:defRPr sz="1900" kern="1200">
        <a:solidFill>
          <a:schemeClr val="tx1"/>
        </a:solidFill>
        <a:latin typeface="+mn-lt"/>
        <a:ea typeface="+mn-ea"/>
        <a:cs typeface="+mn-cs"/>
      </a:defRPr>
    </a:lvl1pPr>
    <a:lvl2pPr marL="457178" algn="l" defTabSz="457178" rtl="0" eaLnBrk="1" latinLnBrk="0" hangingPunct="1">
      <a:defRPr sz="1900" kern="1200">
        <a:solidFill>
          <a:schemeClr val="tx1"/>
        </a:solidFill>
        <a:latin typeface="+mn-lt"/>
        <a:ea typeface="+mn-ea"/>
        <a:cs typeface="+mn-cs"/>
      </a:defRPr>
    </a:lvl2pPr>
    <a:lvl3pPr marL="914354" algn="l" defTabSz="457178" rtl="0" eaLnBrk="1" latinLnBrk="0" hangingPunct="1">
      <a:defRPr sz="1900" kern="1200">
        <a:solidFill>
          <a:schemeClr val="tx1"/>
        </a:solidFill>
        <a:latin typeface="+mn-lt"/>
        <a:ea typeface="+mn-ea"/>
        <a:cs typeface="+mn-cs"/>
      </a:defRPr>
    </a:lvl3pPr>
    <a:lvl4pPr marL="1371532" algn="l" defTabSz="457178" rtl="0" eaLnBrk="1" latinLnBrk="0" hangingPunct="1">
      <a:defRPr sz="1900" kern="1200">
        <a:solidFill>
          <a:schemeClr val="tx1"/>
        </a:solidFill>
        <a:latin typeface="+mn-lt"/>
        <a:ea typeface="+mn-ea"/>
        <a:cs typeface="+mn-cs"/>
      </a:defRPr>
    </a:lvl4pPr>
    <a:lvl5pPr marL="1828709" algn="l" defTabSz="457178" rtl="0" eaLnBrk="1" latinLnBrk="0" hangingPunct="1">
      <a:defRPr sz="1900" kern="1200">
        <a:solidFill>
          <a:schemeClr val="tx1"/>
        </a:solidFill>
        <a:latin typeface="+mn-lt"/>
        <a:ea typeface="+mn-ea"/>
        <a:cs typeface="+mn-cs"/>
      </a:defRPr>
    </a:lvl5pPr>
    <a:lvl6pPr marL="2285886" algn="l" defTabSz="457178" rtl="0" eaLnBrk="1" latinLnBrk="0" hangingPunct="1">
      <a:defRPr sz="1900" kern="1200">
        <a:solidFill>
          <a:schemeClr val="tx1"/>
        </a:solidFill>
        <a:latin typeface="+mn-lt"/>
        <a:ea typeface="+mn-ea"/>
        <a:cs typeface="+mn-cs"/>
      </a:defRPr>
    </a:lvl6pPr>
    <a:lvl7pPr marL="2743062" algn="l" defTabSz="457178" rtl="0" eaLnBrk="1" latinLnBrk="0" hangingPunct="1">
      <a:defRPr sz="1900" kern="1200">
        <a:solidFill>
          <a:schemeClr val="tx1"/>
        </a:solidFill>
        <a:latin typeface="+mn-lt"/>
        <a:ea typeface="+mn-ea"/>
        <a:cs typeface="+mn-cs"/>
      </a:defRPr>
    </a:lvl7pPr>
    <a:lvl8pPr marL="3200240" algn="l" defTabSz="457178" rtl="0" eaLnBrk="1" latinLnBrk="0" hangingPunct="1">
      <a:defRPr sz="1900" kern="1200">
        <a:solidFill>
          <a:schemeClr val="tx1"/>
        </a:solidFill>
        <a:latin typeface="+mn-lt"/>
        <a:ea typeface="+mn-ea"/>
        <a:cs typeface="+mn-cs"/>
      </a:defRPr>
    </a:lvl8pPr>
    <a:lvl9pPr marL="3657418" algn="l" defTabSz="457178" rtl="0" eaLnBrk="1" latinLnBrk="0" hangingPunct="1">
      <a:defRPr sz="19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ueqing Liu" initials="XL" lastIdx="34"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CDBC"/>
    <a:srgbClr val="008080"/>
    <a:srgbClr val="0033CC"/>
    <a:srgbClr val="0000CC"/>
    <a:srgbClr val="BD582C"/>
    <a:srgbClr val="E48312"/>
    <a:srgbClr val="7F7F7F"/>
    <a:srgbClr val="94A088"/>
    <a:srgbClr val="8656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61" autoAdjust="0"/>
    <p:restoredTop sz="94177" autoAdjust="0"/>
  </p:normalViewPr>
  <p:slideViewPr>
    <p:cSldViewPr snapToGrid="0">
      <p:cViewPr>
        <p:scale>
          <a:sx n="81" d="100"/>
          <a:sy n="81" d="100"/>
        </p:scale>
        <p:origin x="-520" y="-128"/>
      </p:cViewPr>
      <p:guideLst>
        <p:guide orient="horz" pos="2160"/>
        <p:guide pos="3840"/>
      </p:guideLst>
    </p:cSldViewPr>
  </p:slideViewPr>
  <p:outlineViewPr>
    <p:cViewPr>
      <p:scale>
        <a:sx n="33" d="100"/>
        <a:sy n="33" d="100"/>
      </p:scale>
      <p:origin x="0" y="-8358"/>
    </p:cViewPr>
    <p:sldLst>
      <p:sld r:id="rId1" collapse="1"/>
      <p:sld r:id="rId2" collapse="1"/>
      <p:sld r:id="rId3" collapse="1"/>
      <p:sld r:id="rId4" collapse="1"/>
      <p:sld r:id="rId5" collapse="1"/>
      <p:sld r:id="rId6" collapse="1"/>
      <p:sld r:id="rId7" collapse="1"/>
    </p:sldLst>
  </p:outlineViewPr>
  <p:notesTextViewPr>
    <p:cViewPr>
      <p:scale>
        <a:sx n="1" d="1"/>
        <a:sy n="1" d="1"/>
      </p:scale>
      <p:origin x="0" y="0"/>
    </p:cViewPr>
  </p:notesTextViewPr>
  <p:sorterViewPr>
    <p:cViewPr varScale="1">
      <p:scale>
        <a:sx n="1" d="1"/>
        <a:sy n="1" d="1"/>
      </p:scale>
      <p:origin x="0" y="-18174"/>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notesMaster" Target="notesMasters/notesMaster1.xml"/><Relationship Id="rId93" Type="http://schemas.openxmlformats.org/officeDocument/2006/relationships/printerSettings" Target="printerSettings/printerSettings1.bin"/><Relationship Id="rId94" Type="http://schemas.openxmlformats.org/officeDocument/2006/relationships/commentAuthors" Target="commentAuthors.xml"/><Relationship Id="rId95" Type="http://schemas.openxmlformats.org/officeDocument/2006/relationships/presProps" Target="presProps.xml"/><Relationship Id="rId96" Type="http://schemas.openxmlformats.org/officeDocument/2006/relationships/viewProps" Target="viewProps.xml"/><Relationship Id="rId97" Type="http://schemas.openxmlformats.org/officeDocument/2006/relationships/theme" Target="theme/theme1.xml"/><Relationship Id="rId98"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s>
</file>

<file path=ppt/_rels/viewProps.xml.rels><?xml version="1.0" encoding="UTF-8" standalone="yes"?>
<Relationships xmlns="http://schemas.openxmlformats.org/package/2006/relationships"><Relationship Id="rId3" Type="http://schemas.openxmlformats.org/officeDocument/2006/relationships/slide" Target="slides/slide21.xml"/><Relationship Id="rId4" Type="http://schemas.openxmlformats.org/officeDocument/2006/relationships/slide" Target="slides/slide22.xml"/><Relationship Id="rId5" Type="http://schemas.openxmlformats.org/officeDocument/2006/relationships/slide" Target="slides/slide25.xml"/><Relationship Id="rId6" Type="http://schemas.openxmlformats.org/officeDocument/2006/relationships/slide" Target="slides/slide26.xml"/><Relationship Id="rId7" Type="http://schemas.openxmlformats.org/officeDocument/2006/relationships/slide" Target="slides/slide27.xml"/><Relationship Id="rId1" Type="http://schemas.openxmlformats.org/officeDocument/2006/relationships/slide" Target="slides/slide18.xml"/><Relationship Id="rId2" Type="http://schemas.openxmlformats.org/officeDocument/2006/relationships/slide" Target="slides/slide1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 Id="rId2"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31.emf"/><Relationship Id="rId2" Type="http://schemas.openxmlformats.org/officeDocument/2006/relationships/image" Target="../media/image132.emf"/><Relationship Id="rId3" Type="http://schemas.openxmlformats.org/officeDocument/2006/relationships/image" Target="../media/image13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3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36.wmf"/><Relationship Id="rId2" Type="http://schemas.openxmlformats.org/officeDocument/2006/relationships/image" Target="../media/image137.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41.emf"/><Relationship Id="rId4" Type="http://schemas.openxmlformats.org/officeDocument/2006/relationships/image" Target="../media/image142.emf"/><Relationship Id="rId5" Type="http://schemas.openxmlformats.org/officeDocument/2006/relationships/image" Target="../media/image133.wmf"/><Relationship Id="rId1" Type="http://schemas.openxmlformats.org/officeDocument/2006/relationships/image" Target="../media/image139.emf"/><Relationship Id="rId2" Type="http://schemas.openxmlformats.org/officeDocument/2006/relationships/image" Target="../media/image140.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48.wmf"/><Relationship Id="rId2" Type="http://schemas.openxmlformats.org/officeDocument/2006/relationships/image" Target="../media/image149.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50.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51.wmf"/><Relationship Id="rId2" Type="http://schemas.openxmlformats.org/officeDocument/2006/relationships/image" Target="../media/image152.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51.wmf"/><Relationship Id="rId2" Type="http://schemas.openxmlformats.org/officeDocument/2006/relationships/image" Target="../media/image153.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54.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56.wmf"/><Relationship Id="rId2" Type="http://schemas.openxmlformats.org/officeDocument/2006/relationships/image" Target="../media/image157.wmf"/><Relationship Id="rId3" Type="http://schemas.openxmlformats.org/officeDocument/2006/relationships/image" Target="../media/image15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4.wmf"/><Relationship Id="rId2" Type="http://schemas.openxmlformats.org/officeDocument/2006/relationships/image" Target="../media/image35.wmf"/><Relationship Id="rId3" Type="http://schemas.openxmlformats.org/officeDocument/2006/relationships/image" Target="../media/image3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1.wmf"/><Relationship Id="rId2" Type="http://schemas.openxmlformats.org/officeDocument/2006/relationships/image" Target="../media/image6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8.wmf"/><Relationship Id="rId2" Type="http://schemas.openxmlformats.org/officeDocument/2006/relationships/image" Target="../media/image6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22.wmf"/><Relationship Id="rId2" Type="http://schemas.openxmlformats.org/officeDocument/2006/relationships/image" Target="../media/image123.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127.wmf"/><Relationship Id="rId4" Type="http://schemas.openxmlformats.org/officeDocument/2006/relationships/image" Target="../media/image128.wmf"/><Relationship Id="rId1" Type="http://schemas.openxmlformats.org/officeDocument/2006/relationships/image" Target="../media/image125.wmf"/><Relationship Id="rId2" Type="http://schemas.openxmlformats.org/officeDocument/2006/relationships/image" Target="../media/image1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67" tIns="46584" rIns="93167" bIns="46584"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67" tIns="46584" rIns="93167" bIns="46584" rtlCol="0"/>
          <a:lstStyle>
            <a:lvl1pPr algn="r">
              <a:defRPr sz="1200"/>
            </a:lvl1pPr>
          </a:lstStyle>
          <a:p>
            <a:fld id="{F87AF23C-6CAB-4A6A-B3BC-A88F610E0570}" type="datetimeFigureOut">
              <a:rPr lang="en-US" smtClean="0"/>
              <a:t>1/31/19</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67" tIns="46584" rIns="93167" bIns="46584"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67" tIns="46584" rIns="93167" bIns="46584"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9"/>
            <a:ext cx="3037840" cy="466433"/>
          </a:xfrm>
          <a:prstGeom prst="rect">
            <a:avLst/>
          </a:prstGeom>
        </p:spPr>
        <p:txBody>
          <a:bodyPr vert="horz" lIns="93167" tIns="46584" rIns="93167" bIns="46584"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9"/>
            <a:ext cx="3037840" cy="466433"/>
          </a:xfrm>
          <a:prstGeom prst="rect">
            <a:avLst/>
          </a:prstGeom>
        </p:spPr>
        <p:txBody>
          <a:bodyPr vert="horz" lIns="93167" tIns="46584" rIns="93167" bIns="46584" rtlCol="0" anchor="b"/>
          <a:lstStyle>
            <a:lvl1pPr algn="r">
              <a:defRPr sz="1200"/>
            </a:lvl1pPr>
          </a:lstStyle>
          <a:p>
            <a:fld id="{A6F8110F-5CB8-4B7A-89C2-96B671E6053B}" type="slidenum">
              <a:rPr lang="en-US" smtClean="0"/>
              <a:t>‹#›</a:t>
            </a:fld>
            <a:endParaRPr lang="en-US"/>
          </a:p>
        </p:txBody>
      </p:sp>
    </p:spTree>
    <p:extLst>
      <p:ext uri="{BB962C8B-B14F-4D97-AF65-F5344CB8AC3E}">
        <p14:creationId xmlns:p14="http://schemas.microsoft.com/office/powerpoint/2010/main" val="1849144875"/>
      </p:ext>
    </p:extLst>
  </p:cSld>
  <p:clrMap bg1="lt1" tx1="dk1" bg2="lt2" tx2="dk2" accent1="accent1" accent2="accent2" accent3="accent3" accent4="accent4" accent5="accent5" accent6="accent6" hlink="hlink" folHlink="folHlink"/>
  <p:notesStyle>
    <a:lvl1pPr marL="0" algn="l" defTabSz="914354" rtl="0" eaLnBrk="1" latinLnBrk="0" hangingPunct="1">
      <a:defRPr sz="1200" kern="1200">
        <a:solidFill>
          <a:schemeClr val="tx1"/>
        </a:solidFill>
        <a:latin typeface="+mn-lt"/>
        <a:ea typeface="+mn-ea"/>
        <a:cs typeface="+mn-cs"/>
      </a:defRPr>
    </a:lvl1pPr>
    <a:lvl2pPr marL="457178" algn="l" defTabSz="914354" rtl="0" eaLnBrk="1" latinLnBrk="0" hangingPunct="1">
      <a:defRPr sz="1200" kern="1200">
        <a:solidFill>
          <a:schemeClr val="tx1"/>
        </a:solidFill>
        <a:latin typeface="+mn-lt"/>
        <a:ea typeface="+mn-ea"/>
        <a:cs typeface="+mn-cs"/>
      </a:defRPr>
    </a:lvl2pPr>
    <a:lvl3pPr marL="914354" algn="l" defTabSz="914354" rtl="0" eaLnBrk="1" latinLnBrk="0" hangingPunct="1">
      <a:defRPr sz="1200" kern="1200">
        <a:solidFill>
          <a:schemeClr val="tx1"/>
        </a:solidFill>
        <a:latin typeface="+mn-lt"/>
        <a:ea typeface="+mn-ea"/>
        <a:cs typeface="+mn-cs"/>
      </a:defRPr>
    </a:lvl3pPr>
    <a:lvl4pPr marL="1371532" algn="l" defTabSz="914354" rtl="0" eaLnBrk="1" latinLnBrk="0" hangingPunct="1">
      <a:defRPr sz="1200" kern="1200">
        <a:solidFill>
          <a:schemeClr val="tx1"/>
        </a:solidFill>
        <a:latin typeface="+mn-lt"/>
        <a:ea typeface="+mn-ea"/>
        <a:cs typeface="+mn-cs"/>
      </a:defRPr>
    </a:lvl4pPr>
    <a:lvl5pPr marL="1828709" algn="l" defTabSz="914354" rtl="0" eaLnBrk="1" latinLnBrk="0" hangingPunct="1">
      <a:defRPr sz="1200" kern="1200">
        <a:solidFill>
          <a:schemeClr val="tx1"/>
        </a:solidFill>
        <a:latin typeface="+mn-lt"/>
        <a:ea typeface="+mn-ea"/>
        <a:cs typeface="+mn-cs"/>
      </a:defRPr>
    </a:lvl5pPr>
    <a:lvl6pPr marL="2285886" algn="l" defTabSz="914354" rtl="0" eaLnBrk="1" latinLnBrk="0" hangingPunct="1">
      <a:defRPr sz="1200" kern="1200">
        <a:solidFill>
          <a:schemeClr val="tx1"/>
        </a:solidFill>
        <a:latin typeface="+mn-lt"/>
        <a:ea typeface="+mn-ea"/>
        <a:cs typeface="+mn-cs"/>
      </a:defRPr>
    </a:lvl6pPr>
    <a:lvl7pPr marL="2743062"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8" algn="l" defTabSz="9143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 Id="rId3" Type="http://schemas.openxmlformats.org/officeDocument/2006/relationships/hyperlink" Target="http://www.amazon.com/Visualizing-Data-Explaining-Processing-Environment/dp/0596514557/ref=pd_bbs_sr_3?ie=UTF8&amp;s=books&amp;qid=1226165329&amp;sr=8-3"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 Id="rId3" Type="http://schemas.openxmlformats.org/officeDocument/2006/relationships/hyperlink" Target="http://www.cs.umd.edu/hcil/treemap-history/"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29BE47E6-A684-41E8-A8D2-AEB21EE26F6A}" type="slidenum">
              <a:rPr lang="en-US" altLang="en-US" sz="1200"/>
              <a:pPr eaLnBrk="1" hangingPunct="1"/>
              <a:t>2</a:t>
            </a:fld>
            <a:endParaRPr lang="en-US" alt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b="1" smtClean="0"/>
          </a:p>
        </p:txBody>
      </p:sp>
    </p:spTree>
    <p:extLst>
      <p:ext uri="{BB962C8B-B14F-4D97-AF65-F5344CB8AC3E}">
        <p14:creationId xmlns:p14="http://schemas.microsoft.com/office/powerpoint/2010/main" val="9558377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E515979-15B8-40FE-999C-378DAE3E647C}" type="slidenum">
              <a:rPr lang="en-US" altLang="en-US"/>
              <a:pPr>
                <a:spcBef>
                  <a:spcPct val="0"/>
                </a:spcBef>
              </a:pPr>
              <a:t>11</a:t>
            </a:fld>
            <a:endParaRPr lang="en-US" altLang="en-US"/>
          </a:p>
        </p:txBody>
      </p:sp>
      <p:sp>
        <p:nvSpPr>
          <p:cNvPr id="83971" name="Rectangle 2"/>
          <p:cNvSpPr>
            <a:spLocks noGrp="1" noRot="1" noChangeAspect="1" noChangeArrowheads="1" noTextEdit="1"/>
          </p:cNvSpPr>
          <p:nvPr>
            <p:ph type="sldImg"/>
          </p:nvPr>
        </p:nvSpPr>
        <p:spPr>
          <a:xfrm>
            <a:off x="346075" y="698500"/>
            <a:ext cx="6192838" cy="3484563"/>
          </a:xfrm>
          <a:ln/>
        </p:spPr>
      </p:sp>
      <p:sp>
        <p:nvSpPr>
          <p:cNvPr id="83972" name="Rectangle 3"/>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smtClean="0"/>
          </a:p>
        </p:txBody>
      </p:sp>
    </p:spTree>
    <p:extLst>
      <p:ext uri="{BB962C8B-B14F-4D97-AF65-F5344CB8AC3E}">
        <p14:creationId xmlns:p14="http://schemas.microsoft.com/office/powerpoint/2010/main" val="3307774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45DDDA9-5F3C-4F15-8095-45AACD1E7848}" type="slidenum">
              <a:rPr lang="en-US" altLang="en-US"/>
              <a:pPr>
                <a:spcBef>
                  <a:spcPct val="0"/>
                </a:spcBef>
              </a:pPr>
              <a:t>15</a:t>
            </a:fld>
            <a:endParaRPr lang="en-US" altLang="en-US"/>
          </a:p>
        </p:txBody>
      </p:sp>
      <p:sp>
        <p:nvSpPr>
          <p:cNvPr id="84995" name="Rectangle 2"/>
          <p:cNvSpPr>
            <a:spLocks noGrp="1" noRot="1" noChangeAspect="1" noChangeArrowheads="1" noTextEdit="1"/>
          </p:cNvSpPr>
          <p:nvPr>
            <p:ph type="sldImg"/>
          </p:nvPr>
        </p:nvSpPr>
        <p:spPr>
          <a:xfrm>
            <a:off x="346075" y="698500"/>
            <a:ext cx="6192838" cy="3484563"/>
          </a:xfrm>
          <a:ln/>
        </p:spPr>
      </p:sp>
      <p:sp>
        <p:nvSpPr>
          <p:cNvPr id="84996" name="Rectangle 3"/>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smtClean="0"/>
          </a:p>
        </p:txBody>
      </p:sp>
    </p:spTree>
    <p:extLst>
      <p:ext uri="{BB962C8B-B14F-4D97-AF65-F5344CB8AC3E}">
        <p14:creationId xmlns:p14="http://schemas.microsoft.com/office/powerpoint/2010/main" val="3024516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29BE47E6-A684-41E8-A8D2-AEB21EE26F6A}" type="slidenum">
              <a:rPr lang="en-US" altLang="en-US" sz="1200"/>
              <a:pPr eaLnBrk="1" hangingPunct="1"/>
              <a:t>17</a:t>
            </a:fld>
            <a:endParaRPr lang="en-US" alt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b="1" smtClean="0"/>
          </a:p>
        </p:txBody>
      </p:sp>
    </p:spTree>
    <p:extLst>
      <p:ext uri="{BB962C8B-B14F-4D97-AF65-F5344CB8AC3E}">
        <p14:creationId xmlns:p14="http://schemas.microsoft.com/office/powerpoint/2010/main" val="3841110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2661ED2-B1EC-46F8-953E-02CB7FE315D6}" type="slidenum">
              <a:rPr lang="en-US" altLang="en-US"/>
              <a:pPr>
                <a:spcBef>
                  <a:spcPct val="0"/>
                </a:spcBef>
              </a:pPr>
              <a:t>18</a:t>
            </a:fld>
            <a:endParaRPr lang="en-US" altLang="en-US"/>
          </a:p>
        </p:txBody>
      </p:sp>
      <p:sp>
        <p:nvSpPr>
          <p:cNvPr id="87043" name="Rectangle 2"/>
          <p:cNvSpPr>
            <a:spLocks noGrp="1" noRot="1" noChangeAspect="1" noChangeArrowheads="1" noTextEdit="1"/>
          </p:cNvSpPr>
          <p:nvPr>
            <p:ph type="sldImg"/>
          </p:nvPr>
        </p:nvSpPr>
        <p:spPr>
          <a:xfrm>
            <a:off x="293688" y="677863"/>
            <a:ext cx="6294437" cy="3541712"/>
          </a:xfrm>
          <a:ln/>
        </p:spPr>
      </p:sp>
      <p:sp>
        <p:nvSpPr>
          <p:cNvPr id="87044"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r>
              <a:rPr lang="en-US" altLang="en-US" dirty="0" smtClean="0"/>
              <a:t>Note to self (MK): last part of slide does not clearly match slides that follow</a:t>
            </a:r>
          </a:p>
          <a:p>
            <a:r>
              <a:rPr lang="en-US" altLang="en-US" dirty="0" smtClean="0"/>
              <a:t>Introduction slides: </a:t>
            </a:r>
          </a:p>
          <a:p>
            <a:r>
              <a:rPr lang="en-US" altLang="en-US" dirty="0" smtClean="0"/>
              <a:t>In the current version, we only talk about numeric data.  Can we add some materials about non-numeric data.</a:t>
            </a:r>
          </a:p>
          <a:p>
            <a:endParaRPr lang="en-US" altLang="en-US" dirty="0" smtClean="0"/>
          </a:p>
          <a:p>
            <a:r>
              <a:rPr lang="en-US" altLang="en-US" dirty="0" smtClean="0"/>
              <a:t>   - text statistics, TF/IDF</a:t>
            </a:r>
          </a:p>
          <a:p>
            <a:r>
              <a:rPr lang="en-US" altLang="en-US" dirty="0" smtClean="0"/>
              <a:t>   - visualization of text statistics such as word cloud</a:t>
            </a:r>
          </a:p>
          <a:p>
            <a:r>
              <a:rPr lang="en-US" altLang="en-US" dirty="0" smtClean="0"/>
              <a:t>   - distribution of Internet (IN, SCC, OUT, …)</a:t>
            </a:r>
          </a:p>
          <a:p>
            <a:r>
              <a:rPr lang="en-US" altLang="en-US" dirty="0" smtClean="0"/>
              <a:t>   - visualization of social relationship (e.g., http://renlifang.msra.cn/)</a:t>
            </a:r>
          </a:p>
        </p:txBody>
      </p:sp>
    </p:spTree>
    <p:extLst>
      <p:ext uri="{BB962C8B-B14F-4D97-AF65-F5344CB8AC3E}">
        <p14:creationId xmlns:p14="http://schemas.microsoft.com/office/powerpoint/2010/main" val="1566557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A45C59A-5665-4F90-B74D-3558B1173576}" type="slidenum">
              <a:rPr lang="en-US" altLang="en-US"/>
              <a:pPr>
                <a:spcBef>
                  <a:spcPct val="0"/>
                </a:spcBef>
              </a:pPr>
              <a:t>19</a:t>
            </a:fld>
            <a:endParaRPr lang="en-US" altLang="en-US"/>
          </a:p>
        </p:txBody>
      </p:sp>
      <p:sp>
        <p:nvSpPr>
          <p:cNvPr id="88067" name="Rectangle 2"/>
          <p:cNvSpPr>
            <a:spLocks noGrp="1" noRot="1" noChangeAspect="1" noChangeArrowheads="1" noTextEdit="1"/>
          </p:cNvSpPr>
          <p:nvPr>
            <p:ph type="sldImg"/>
          </p:nvPr>
        </p:nvSpPr>
        <p:spPr>
          <a:xfrm>
            <a:off x="293688" y="677863"/>
            <a:ext cx="6294437" cy="3541712"/>
          </a:xfrm>
          <a:ln/>
        </p:spPr>
      </p:sp>
      <p:sp>
        <p:nvSpPr>
          <p:cNvPr id="88068"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endParaRPr lang="en-US" altLang="en-US" smtClean="0"/>
          </a:p>
        </p:txBody>
      </p:sp>
    </p:spTree>
    <p:extLst>
      <p:ext uri="{BB962C8B-B14F-4D97-AF65-F5344CB8AC3E}">
        <p14:creationId xmlns:p14="http://schemas.microsoft.com/office/powerpoint/2010/main" val="4142083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A45C59A-5665-4F90-B74D-3558B1173576}" type="slidenum">
              <a:rPr lang="en-US" altLang="en-US"/>
              <a:pPr>
                <a:spcBef>
                  <a:spcPct val="0"/>
                </a:spcBef>
              </a:pPr>
              <a:t>21</a:t>
            </a:fld>
            <a:endParaRPr lang="en-US" altLang="en-US"/>
          </a:p>
        </p:txBody>
      </p:sp>
      <p:sp>
        <p:nvSpPr>
          <p:cNvPr id="88067" name="Rectangle 2"/>
          <p:cNvSpPr>
            <a:spLocks noGrp="1" noRot="1" noChangeAspect="1" noChangeArrowheads="1" noTextEdit="1"/>
          </p:cNvSpPr>
          <p:nvPr>
            <p:ph type="sldImg"/>
          </p:nvPr>
        </p:nvSpPr>
        <p:spPr>
          <a:xfrm>
            <a:off x="293688" y="677863"/>
            <a:ext cx="6294437" cy="3541712"/>
          </a:xfrm>
          <a:ln/>
        </p:spPr>
      </p:sp>
      <p:sp>
        <p:nvSpPr>
          <p:cNvPr id="88068"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endParaRPr lang="en-US" altLang="en-US" smtClean="0"/>
          </a:p>
        </p:txBody>
      </p:sp>
    </p:spTree>
    <p:extLst>
      <p:ext uri="{BB962C8B-B14F-4D97-AF65-F5344CB8AC3E}">
        <p14:creationId xmlns:p14="http://schemas.microsoft.com/office/powerpoint/2010/main" val="20798833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A45C59A-5665-4F90-B74D-3558B1173576}" type="slidenum">
              <a:rPr lang="en-US" altLang="en-US"/>
              <a:pPr>
                <a:spcBef>
                  <a:spcPct val="0"/>
                </a:spcBef>
              </a:pPr>
              <a:t>22</a:t>
            </a:fld>
            <a:endParaRPr lang="en-US" altLang="en-US"/>
          </a:p>
        </p:txBody>
      </p:sp>
      <p:sp>
        <p:nvSpPr>
          <p:cNvPr id="88067" name="Rectangle 2"/>
          <p:cNvSpPr>
            <a:spLocks noGrp="1" noRot="1" noChangeAspect="1" noChangeArrowheads="1" noTextEdit="1"/>
          </p:cNvSpPr>
          <p:nvPr>
            <p:ph type="sldImg"/>
          </p:nvPr>
        </p:nvSpPr>
        <p:spPr>
          <a:xfrm>
            <a:off x="293688" y="677863"/>
            <a:ext cx="6294437" cy="3541712"/>
          </a:xfrm>
          <a:ln/>
        </p:spPr>
      </p:sp>
      <p:sp>
        <p:nvSpPr>
          <p:cNvPr id="88068"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endParaRPr lang="en-US" altLang="en-US" smtClean="0"/>
          </a:p>
        </p:txBody>
      </p:sp>
    </p:spTree>
    <p:extLst>
      <p:ext uri="{BB962C8B-B14F-4D97-AF65-F5344CB8AC3E}">
        <p14:creationId xmlns:p14="http://schemas.microsoft.com/office/powerpoint/2010/main" val="20187685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92074F7-FA56-40C6-8B2F-46DCAFDDCD7E}" type="slidenum">
              <a:rPr lang="en-US" altLang="en-US"/>
              <a:pPr>
                <a:spcBef>
                  <a:spcPct val="0"/>
                </a:spcBef>
              </a:pPr>
              <a:t>23</a:t>
            </a:fld>
            <a:endParaRPr lang="en-US" altLang="en-US"/>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1090418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E8AEE24-0EA3-4E09-9472-5755CE69974E}" type="slidenum">
              <a:rPr lang="en-US" altLang="en-US"/>
              <a:pPr>
                <a:spcBef>
                  <a:spcPct val="0"/>
                </a:spcBef>
              </a:pPr>
              <a:t>24</a:t>
            </a:fld>
            <a:endParaRPr lang="en-US" alt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665773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2F6A872-0A59-46E4-B192-72E475259C41}" type="slidenum">
              <a:rPr lang="en-US" altLang="en-US"/>
              <a:pPr>
                <a:spcBef>
                  <a:spcPct val="0"/>
                </a:spcBef>
              </a:pPr>
              <a:t>25</a:t>
            </a:fld>
            <a:endParaRPr lang="en-US" altLang="en-US"/>
          </a:p>
        </p:txBody>
      </p:sp>
      <p:sp>
        <p:nvSpPr>
          <p:cNvPr id="90115" name="Rectangle 2"/>
          <p:cNvSpPr>
            <a:spLocks noGrp="1" noRot="1" noChangeAspect="1" noChangeArrowheads="1" noTextEdit="1"/>
          </p:cNvSpPr>
          <p:nvPr>
            <p:ph type="sldImg"/>
          </p:nvPr>
        </p:nvSpPr>
        <p:spPr>
          <a:xfrm>
            <a:off x="293688" y="677863"/>
            <a:ext cx="6294437" cy="3541712"/>
          </a:xfrm>
          <a:ln/>
        </p:spPr>
      </p:sp>
      <p:sp>
        <p:nvSpPr>
          <p:cNvPr id="90116"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endParaRPr lang="en-US" altLang="en-US" smtClean="0"/>
          </a:p>
        </p:txBody>
      </p:sp>
    </p:spTree>
    <p:extLst>
      <p:ext uri="{BB962C8B-B14F-4D97-AF65-F5344CB8AC3E}">
        <p14:creationId xmlns:p14="http://schemas.microsoft.com/office/powerpoint/2010/main" val="8175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BAD32829-D2BA-444B-B42E-B3758B849273}" type="slidenum">
              <a:rPr lang="en-US" altLang="en-US" sz="1200"/>
              <a:pPr eaLnBrk="1" hangingPunct="1"/>
              <a:t>3</a:t>
            </a:fld>
            <a:endParaRPr lang="en-US" altLang="en-US" sz="120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840105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F9F399F-A00E-42D3-9E81-8DE628E50397}" type="slidenum">
              <a:rPr lang="en-US" altLang="en-US"/>
              <a:pPr>
                <a:spcBef>
                  <a:spcPct val="0"/>
                </a:spcBef>
              </a:pPr>
              <a:t>26</a:t>
            </a:fld>
            <a:endParaRPr lang="en-US" altLang="en-US"/>
          </a:p>
        </p:txBody>
      </p:sp>
      <p:sp>
        <p:nvSpPr>
          <p:cNvPr id="94211" name="Rectangle 2"/>
          <p:cNvSpPr>
            <a:spLocks noGrp="1" noRot="1" noChangeAspect="1" noChangeArrowheads="1" noTextEdit="1"/>
          </p:cNvSpPr>
          <p:nvPr>
            <p:ph type="sldImg"/>
          </p:nvPr>
        </p:nvSpPr>
        <p:spPr>
          <a:xfrm>
            <a:off x="293688" y="677863"/>
            <a:ext cx="6294437" cy="3541712"/>
          </a:xfrm>
          <a:ln/>
        </p:spPr>
      </p:sp>
      <p:sp>
        <p:nvSpPr>
          <p:cNvPr id="94212"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r>
              <a:rPr lang="en-US" altLang="en-US" smtClean="0"/>
              <a:t>JH: Maybe we can remove Loess curve</a:t>
            </a:r>
          </a:p>
        </p:txBody>
      </p:sp>
    </p:spTree>
    <p:extLst>
      <p:ext uri="{BB962C8B-B14F-4D97-AF65-F5344CB8AC3E}">
        <p14:creationId xmlns:p14="http://schemas.microsoft.com/office/powerpoint/2010/main" val="42062347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2F6A872-0A59-46E4-B192-72E475259C41}" type="slidenum">
              <a:rPr lang="en-US" altLang="en-US"/>
              <a:pPr>
                <a:spcBef>
                  <a:spcPct val="0"/>
                </a:spcBef>
              </a:pPr>
              <a:t>27</a:t>
            </a:fld>
            <a:endParaRPr lang="en-US" altLang="en-US"/>
          </a:p>
        </p:txBody>
      </p:sp>
      <p:sp>
        <p:nvSpPr>
          <p:cNvPr id="90115" name="Rectangle 2"/>
          <p:cNvSpPr>
            <a:spLocks noGrp="1" noRot="1" noChangeAspect="1" noChangeArrowheads="1" noTextEdit="1"/>
          </p:cNvSpPr>
          <p:nvPr>
            <p:ph type="sldImg"/>
          </p:nvPr>
        </p:nvSpPr>
        <p:spPr>
          <a:xfrm>
            <a:off x="293688" y="677863"/>
            <a:ext cx="6294437" cy="3541712"/>
          </a:xfrm>
          <a:ln/>
        </p:spPr>
      </p:sp>
      <p:sp>
        <p:nvSpPr>
          <p:cNvPr id="90116"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endParaRPr lang="en-US" altLang="en-US" smtClean="0"/>
          </a:p>
        </p:txBody>
      </p:sp>
    </p:spTree>
    <p:extLst>
      <p:ext uri="{BB962C8B-B14F-4D97-AF65-F5344CB8AC3E}">
        <p14:creationId xmlns:p14="http://schemas.microsoft.com/office/powerpoint/2010/main" val="1839389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9099B83-8896-4872-8D6A-3BB0713E1EF2}" type="slidenum">
              <a:rPr lang="en-US" altLang="en-US"/>
              <a:pPr>
                <a:spcBef>
                  <a:spcPct val="0"/>
                </a:spcBef>
              </a:pPr>
              <a:t>29</a:t>
            </a:fld>
            <a:endParaRPr lang="en-US" altLang="en-US"/>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673768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231EBFC-A0A4-4E21-B20C-3F4FB1C9CC5D}" type="slidenum">
              <a:rPr lang="en-US" altLang="en-US"/>
              <a:pPr>
                <a:spcBef>
                  <a:spcPct val="0"/>
                </a:spcBef>
              </a:pPr>
              <a:t>30</a:t>
            </a:fld>
            <a:endParaRPr lang="en-US" altLang="en-US"/>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JH: A better and BASIC histogram figure --- because this one overlaps with a later one!</a:t>
            </a:r>
          </a:p>
        </p:txBody>
      </p:sp>
    </p:spTree>
    <p:extLst>
      <p:ext uri="{BB962C8B-B14F-4D97-AF65-F5344CB8AC3E}">
        <p14:creationId xmlns:p14="http://schemas.microsoft.com/office/powerpoint/2010/main" val="20696377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DAA24AE-7CD5-425A-9425-01AFA6CA3CB2}" type="slidenum">
              <a:rPr lang="en-US" altLang="en-US"/>
              <a:pPr>
                <a:spcBef>
                  <a:spcPct val="0"/>
                </a:spcBef>
              </a:pPr>
              <a:t>31</a:t>
            </a:fld>
            <a:endParaRPr lang="en-US" altLang="en-US"/>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8547750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EB2C53D-2200-45E9-8A2B-978D074B6EFD}" type="slidenum">
              <a:rPr lang="en-US" altLang="en-US"/>
              <a:pPr>
                <a:spcBef>
                  <a:spcPct val="0"/>
                </a:spcBef>
              </a:pPr>
              <a:t>32</a:t>
            </a:fld>
            <a:endParaRPr lang="en-US" alt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8839517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t>33</a:t>
            </a:fld>
            <a:endParaRPr lang="en-US"/>
          </a:p>
        </p:txBody>
      </p:sp>
    </p:spTree>
    <p:extLst>
      <p:ext uri="{BB962C8B-B14F-4D97-AF65-F5344CB8AC3E}">
        <p14:creationId xmlns:p14="http://schemas.microsoft.com/office/powerpoint/2010/main" val="32225244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FBE46D1-EE33-4313-AB35-0C02F19132C6}" type="slidenum">
              <a:rPr lang="en-US" altLang="en-US"/>
              <a:pPr>
                <a:spcBef>
                  <a:spcPct val="0"/>
                </a:spcBef>
              </a:pPr>
              <a:t>34</a:t>
            </a:fld>
            <a:endParaRPr lang="en-US" altLang="en-US"/>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Note: We need to </a:t>
            </a:r>
            <a:r>
              <a:rPr lang="en-US" altLang="en-US" b="1" dirty="0" smtClean="0"/>
              <a:t>label</a:t>
            </a:r>
            <a:r>
              <a:rPr lang="en-US" altLang="en-US" dirty="0" smtClean="0"/>
              <a:t> the dark plotted points as </a:t>
            </a:r>
            <a:r>
              <a:rPr lang="en-US" altLang="en-US" b="1" dirty="0" smtClean="0"/>
              <a:t>Q1, Median, Q3</a:t>
            </a:r>
            <a:r>
              <a:rPr lang="en-US" altLang="en-US" dirty="0" smtClean="0"/>
              <a:t> – that would help in understanding this graph.</a:t>
            </a:r>
          </a:p>
          <a:p>
            <a:r>
              <a:rPr lang="en-US" altLang="en-US" dirty="0" smtClean="0"/>
              <a:t>Tell audience: There is a shift in distribution of branch 1 WRT branch 2 in that the unit prices of items sold at branch 1 tend to be lower than those at branch 2.</a:t>
            </a:r>
          </a:p>
        </p:txBody>
      </p:sp>
    </p:spTree>
    <p:extLst>
      <p:ext uri="{BB962C8B-B14F-4D97-AF65-F5344CB8AC3E}">
        <p14:creationId xmlns:p14="http://schemas.microsoft.com/office/powerpoint/2010/main" val="17769755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8C8C8CE-F8D8-4175-AD77-519B7DCB72E6}" type="slidenum">
              <a:rPr lang="en-US" altLang="en-US"/>
              <a:pPr>
                <a:spcBef>
                  <a:spcPct val="0"/>
                </a:spcBef>
              </a:pPr>
              <a:t>38</a:t>
            </a:fld>
            <a:endParaRPr lang="en-US" alt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smtClean="0"/>
              <a:t>Need a better and more MEANINGFUL scatter plot! -JH</a:t>
            </a:r>
          </a:p>
        </p:txBody>
      </p:sp>
    </p:spTree>
    <p:extLst>
      <p:ext uri="{BB962C8B-B14F-4D97-AF65-F5344CB8AC3E}">
        <p14:creationId xmlns:p14="http://schemas.microsoft.com/office/powerpoint/2010/main" val="15372704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215AC35-66F9-4340-A1A6-70CB99440241}" type="slidenum">
              <a:rPr lang="en-US" altLang="en-US"/>
              <a:pPr>
                <a:spcBef>
                  <a:spcPct val="0"/>
                </a:spcBef>
              </a:pPr>
              <a:t>39</a:t>
            </a:fld>
            <a:endParaRPr lang="en-US" altLang="en-US"/>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64462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BAD32829-D2BA-444B-B42E-B3758B849273}" type="slidenum">
              <a:rPr lang="en-US" altLang="en-US" sz="1200"/>
              <a:pPr eaLnBrk="1" hangingPunct="1"/>
              <a:t>4</a:t>
            </a:fld>
            <a:endParaRPr lang="en-US" altLang="en-US" sz="120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2351738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118F472-7076-4759-839C-B96341DDE640}" type="slidenum">
              <a:rPr lang="en-US" altLang="en-US"/>
              <a:pPr>
                <a:spcBef>
                  <a:spcPct val="0"/>
                </a:spcBef>
              </a:pPr>
              <a:t>40</a:t>
            </a:fld>
            <a:endParaRPr lang="en-US" alt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4073626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t>44</a:t>
            </a:fld>
            <a:endParaRPr lang="en-US"/>
          </a:p>
        </p:txBody>
      </p:sp>
    </p:spTree>
    <p:extLst>
      <p:ext uri="{BB962C8B-B14F-4D97-AF65-F5344CB8AC3E}">
        <p14:creationId xmlns:p14="http://schemas.microsoft.com/office/powerpoint/2010/main" val="16363148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29BE47E6-A684-41E8-A8D2-AEB21EE26F6A}" type="slidenum">
              <a:rPr lang="en-US" altLang="en-US" sz="1200"/>
              <a:pPr eaLnBrk="1" hangingPunct="1"/>
              <a:t>45</a:t>
            </a:fld>
            <a:endParaRPr lang="en-US" alt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b="1" smtClean="0"/>
          </a:p>
        </p:txBody>
      </p:sp>
    </p:spTree>
    <p:extLst>
      <p:ext uri="{BB962C8B-B14F-4D97-AF65-F5344CB8AC3E}">
        <p14:creationId xmlns:p14="http://schemas.microsoft.com/office/powerpoint/2010/main" val="10333998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9010A37-CF9B-4EC8-B805-1AA719B29CEB}" type="slidenum">
              <a:rPr lang="en-US" altLang="en-US"/>
              <a:pPr>
                <a:spcBef>
                  <a:spcPct val="0"/>
                </a:spcBef>
              </a:pPr>
              <a:t>46</a:t>
            </a:fld>
            <a:endParaRPr lang="en-US" alt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CC (conference call) 08.11.02: Need to check Wiki to update references.</a:t>
            </a:r>
          </a:p>
        </p:txBody>
      </p:sp>
    </p:spTree>
    <p:extLst>
      <p:ext uri="{BB962C8B-B14F-4D97-AF65-F5344CB8AC3E}">
        <p14:creationId xmlns:p14="http://schemas.microsoft.com/office/powerpoint/2010/main" val="18343636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DA92C153-E0C1-4199-AECA-9317875A58BF}" type="slidenum">
              <a:rPr lang="en-US" altLang="en-US"/>
              <a:pPr algn="r">
                <a:spcBef>
                  <a:spcPct val="0"/>
                </a:spcBef>
              </a:pPr>
              <a:t>47</a:t>
            </a:fld>
            <a:endParaRPr lang="en-US" altLang="en-US"/>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CC (conference call) 08.11.02: Need to check Wiki to update references.</a:t>
            </a:r>
          </a:p>
        </p:txBody>
      </p:sp>
    </p:spTree>
    <p:extLst>
      <p:ext uri="{BB962C8B-B14F-4D97-AF65-F5344CB8AC3E}">
        <p14:creationId xmlns:p14="http://schemas.microsoft.com/office/powerpoint/2010/main" val="42917479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87F7FAFF-DD30-4A41-B270-FB2C2CEB86AA}" type="slidenum">
              <a:rPr lang="en-US" altLang="en-US"/>
              <a:pPr algn="r">
                <a:spcBef>
                  <a:spcPct val="0"/>
                </a:spcBef>
              </a:pPr>
              <a:t>48</a:t>
            </a:fld>
            <a:endParaRPr lang="en-US" altLang="en-US"/>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4386528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CC69B9D-A83D-4DAC-8003-FEA472C297B4}" type="slidenum">
              <a:rPr lang="en-US" altLang="en-US"/>
              <a:pPr>
                <a:spcBef>
                  <a:spcPct val="0"/>
                </a:spcBef>
              </a:pPr>
              <a:t>49</a:t>
            </a:fld>
            <a:endParaRPr lang="en-US" altLang="en-US"/>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CC 08/11/02: Need a good survey.  JH or JP may find a good book on amazon in order to update this slide.  JH’s colleagues may generate some images for book.</a:t>
            </a:r>
          </a:p>
          <a:p>
            <a:endParaRPr lang="en-US" altLang="en-US" smtClean="0"/>
          </a:p>
          <a:p>
            <a:r>
              <a:rPr lang="en-US" altLang="en-US" smtClean="0"/>
              <a:t>We may consider the following books.</a:t>
            </a:r>
          </a:p>
          <a:p>
            <a:endParaRPr lang="en-US" altLang="en-US" smtClean="0"/>
          </a:p>
          <a:p>
            <a:r>
              <a:rPr lang="en-US" altLang="en-US" smtClean="0">
                <a:hlinkClick r:id="rId3"/>
              </a:rPr>
              <a:t>Visualizing Data: Exploring and Explaining Data with the Processing Environment</a:t>
            </a:r>
            <a:r>
              <a:rPr lang="en-US" altLang="en-US" smtClean="0"/>
              <a:t> - Paperback - Illustrated (Jan 11, 2008) by Ben Fry.</a:t>
            </a:r>
          </a:p>
          <a:p>
            <a:endParaRPr lang="en-US" altLang="en-US" smtClean="0"/>
          </a:p>
          <a:p>
            <a:r>
              <a:rPr lang="en-US" altLang="en-US" smtClean="0"/>
              <a:t>JH: I have ordered the book.</a:t>
            </a:r>
          </a:p>
          <a:p>
            <a:endParaRPr lang="en-US" altLang="en-US" smtClean="0"/>
          </a:p>
          <a:p>
            <a:endParaRPr lang="en-US" altLang="en-US" smtClean="0"/>
          </a:p>
        </p:txBody>
      </p:sp>
    </p:spTree>
    <p:extLst>
      <p:ext uri="{BB962C8B-B14F-4D97-AF65-F5344CB8AC3E}">
        <p14:creationId xmlns:p14="http://schemas.microsoft.com/office/powerpoint/2010/main" val="4114055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EFB8825-F376-4E2C-BA67-5C51A2DB2313}" type="slidenum">
              <a:rPr lang="en-US" altLang="en-US"/>
              <a:pPr>
                <a:spcBef>
                  <a:spcPct val="0"/>
                </a:spcBef>
              </a:pPr>
              <a:t>50</a:t>
            </a:fld>
            <a:endParaRPr lang="en-US" alt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http://books.elsevier.com/companions/1558606890/pictures/Chapter_01/fig1-6b.gif</a:t>
            </a:r>
          </a:p>
          <a:p>
            <a:endParaRPr lang="en-US" altLang="en-US" smtClean="0"/>
          </a:p>
        </p:txBody>
      </p:sp>
    </p:spTree>
    <p:extLst>
      <p:ext uri="{BB962C8B-B14F-4D97-AF65-F5344CB8AC3E}">
        <p14:creationId xmlns:p14="http://schemas.microsoft.com/office/powerpoint/2010/main" val="41117227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B9AAEC1-0115-461D-8DF1-3D877850D5B0}" type="slidenum">
              <a:rPr lang="en-US" altLang="en-US"/>
              <a:pPr>
                <a:spcBef>
                  <a:spcPct val="0"/>
                </a:spcBef>
              </a:pPr>
              <a:t>51</a:t>
            </a:fld>
            <a:endParaRPr lang="en-US" altLang="en-US"/>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6895578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EC08F03-29FE-4AF2-A027-6A4930BE757E}" type="slidenum">
              <a:rPr lang="en-US" altLang="en-US"/>
              <a:pPr>
                <a:spcBef>
                  <a:spcPct val="0"/>
                </a:spcBef>
              </a:pPr>
              <a:t>52</a:t>
            </a:fld>
            <a:endParaRPr lang="en-US" altLang="en-US"/>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418673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BAD32829-D2BA-444B-B42E-B3758B849273}" type="slidenum">
              <a:rPr lang="en-US" altLang="en-US" sz="1200"/>
              <a:pPr eaLnBrk="1" hangingPunct="1"/>
              <a:t>5</a:t>
            </a:fld>
            <a:endParaRPr lang="en-US" altLang="en-US" sz="120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7032074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519FB2A-5A32-4898-AEC2-392478D27A90}" type="slidenum">
              <a:rPr lang="en-US" altLang="en-US"/>
              <a:pPr>
                <a:spcBef>
                  <a:spcPct val="0"/>
                </a:spcBef>
              </a:pPr>
              <a:t>53</a:t>
            </a:fld>
            <a:endParaRPr lang="en-US" altLang="en-US"/>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7502858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48CE322-8367-4226-9BC9-AF1F8F59A5E2}" type="slidenum">
              <a:rPr lang="en-US" altLang="en-US"/>
              <a:pPr>
                <a:spcBef>
                  <a:spcPct val="0"/>
                </a:spcBef>
              </a:pPr>
              <a:t>54</a:t>
            </a:fld>
            <a:endParaRPr lang="en-US" altLang="en-US"/>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8148580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DDE8F16-2EFB-42AF-AC48-13CC02CDF9F1}" type="slidenum">
              <a:rPr lang="en-US" altLang="en-US"/>
              <a:pPr>
                <a:spcBef>
                  <a:spcPct val="0"/>
                </a:spcBef>
              </a:pPr>
              <a:t>55</a:t>
            </a:fld>
            <a:endParaRPr lang="en-US" altLang="en-US"/>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0562726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02D33FD-EF0D-4A32-B89A-D7BD14F59433}" type="slidenum">
              <a:rPr lang="en-US" altLang="en-US"/>
              <a:pPr>
                <a:spcBef>
                  <a:spcPct val="0"/>
                </a:spcBef>
              </a:pPr>
              <a:t>56</a:t>
            </a:fld>
            <a:endParaRPr lang="en-US" altLang="en-US"/>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5581905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60472D0-2236-4DD4-8375-AA7549ED59ED}" type="slidenum">
              <a:rPr lang="en-US" altLang="en-US"/>
              <a:pPr>
                <a:spcBef>
                  <a:spcPct val="0"/>
                </a:spcBef>
              </a:pPr>
              <a:t>57</a:t>
            </a:fld>
            <a:endParaRPr lang="en-US" altLang="en-US"/>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“two attributes mapped to axes, remaining attributes mapped to angle or length of limbs”. Look at texture pattern.</a:t>
            </a:r>
          </a:p>
        </p:txBody>
      </p:sp>
    </p:spTree>
    <p:extLst>
      <p:ext uri="{BB962C8B-B14F-4D97-AF65-F5344CB8AC3E}">
        <p14:creationId xmlns:p14="http://schemas.microsoft.com/office/powerpoint/2010/main" val="23416572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CEB12A1-9E94-433E-BCB9-50DCF18E843D}" type="slidenum">
              <a:rPr lang="en-US" altLang="en-US"/>
              <a:pPr>
                <a:spcBef>
                  <a:spcPct val="0"/>
                </a:spcBef>
              </a:pPr>
              <a:t>58</a:t>
            </a:fld>
            <a:endParaRPr lang="en-US" altLang="en-US"/>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MK 08/10/18: Is it “Treemap” or “Tree-Map”? - inconsistent in this file.</a:t>
            </a:r>
          </a:p>
        </p:txBody>
      </p:sp>
    </p:spTree>
    <p:extLst>
      <p:ext uri="{BB962C8B-B14F-4D97-AF65-F5344CB8AC3E}">
        <p14:creationId xmlns:p14="http://schemas.microsoft.com/office/powerpoint/2010/main" val="4460376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D723295-D342-48D5-96F6-B7FDC44284C5}" type="slidenum">
              <a:rPr lang="en-US" altLang="en-US"/>
              <a:pPr>
                <a:spcBef>
                  <a:spcPct val="0"/>
                </a:spcBef>
              </a:pPr>
              <a:t>59</a:t>
            </a:fld>
            <a:endParaRPr lang="en-US" altLang="en-US"/>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3594892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C718EAA-9CC1-4C45-937F-BEEC014B9703}" type="slidenum">
              <a:rPr lang="en-US" altLang="en-US"/>
              <a:pPr>
                <a:spcBef>
                  <a:spcPct val="0"/>
                </a:spcBef>
              </a:pPr>
              <a:t>60</a:t>
            </a:fld>
            <a:endParaRPr lang="en-US" altLang="en-US"/>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6162738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1CB560E-66B4-4025-AE03-CF0B33EDDB41}" type="slidenum">
              <a:rPr lang="en-US" altLang="en-US"/>
              <a:pPr>
                <a:spcBef>
                  <a:spcPct val="0"/>
                </a:spcBef>
              </a:pPr>
              <a:t>61</a:t>
            </a:fld>
            <a:endParaRPr lang="en-US" altLang="en-US"/>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4420946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ADBB332-A0EE-4C5C-8FAA-1E3A038D8CD1}" type="slidenum">
              <a:rPr lang="en-US" altLang="en-US"/>
              <a:pPr>
                <a:spcBef>
                  <a:spcPct val="0"/>
                </a:spcBef>
              </a:pPr>
              <a:t>62</a:t>
            </a:fld>
            <a:endParaRPr lang="en-US" altLang="en-US"/>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Picture</a:t>
            </a:r>
            <a:r>
              <a:rPr lang="en-US" altLang="en-US" b="1" smtClean="0">
                <a:solidFill>
                  <a:srgbClr val="121328"/>
                </a:solidFill>
              </a:rPr>
              <a:t>: </a:t>
            </a:r>
            <a:r>
              <a:rPr lang="en-US" altLang="en-US" b="1" smtClean="0">
                <a:solidFill>
                  <a:srgbClr val="121328"/>
                </a:solidFill>
                <a:hlinkClick r:id="rId3"/>
              </a:rPr>
              <a:t>http://www.cs.umd.edu/hcil/treemap-history/</a:t>
            </a:r>
            <a:endParaRPr lang="en-US" altLang="en-US" b="1" smtClean="0">
              <a:solidFill>
                <a:srgbClr val="121328"/>
              </a:solidFill>
            </a:endParaRPr>
          </a:p>
        </p:txBody>
      </p:sp>
    </p:spTree>
    <p:extLst>
      <p:ext uri="{BB962C8B-B14F-4D97-AF65-F5344CB8AC3E}">
        <p14:creationId xmlns:p14="http://schemas.microsoft.com/office/powerpoint/2010/main" val="1122475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BAD32829-D2BA-444B-B42E-B3758B849273}" type="slidenum">
              <a:rPr lang="en-US" altLang="en-US" sz="1200"/>
              <a:pPr eaLnBrk="1" hangingPunct="1"/>
              <a:t>6</a:t>
            </a:fld>
            <a:endParaRPr lang="en-US" altLang="en-US" sz="120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5443080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32A741E-CF8F-4781-9644-6E6CF1951D6D}" type="slidenum">
              <a:rPr lang="en-US" altLang="en-US"/>
              <a:pPr>
                <a:spcBef>
                  <a:spcPct val="0"/>
                </a:spcBef>
              </a:pPr>
              <a:t>63</a:t>
            </a:fld>
            <a:endParaRPr lang="en-US" altLang="en-US"/>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JH:  I have not found a good infocube picture on the web</a:t>
            </a:r>
          </a:p>
        </p:txBody>
      </p:sp>
    </p:spTree>
    <p:extLst>
      <p:ext uri="{BB962C8B-B14F-4D97-AF65-F5344CB8AC3E}">
        <p14:creationId xmlns:p14="http://schemas.microsoft.com/office/powerpoint/2010/main" val="443397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677D637-633C-437E-8865-B2FE2FE34EB3}" type="slidenum">
              <a:rPr lang="en-US" altLang="en-US"/>
              <a:pPr>
                <a:spcBef>
                  <a:spcPct val="0"/>
                </a:spcBef>
              </a:pPr>
              <a:t>64</a:t>
            </a:fld>
            <a:endParaRPr lang="en-US" altLang="en-US"/>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http://nadeausoftware.com/articles/visualization</a:t>
            </a:r>
          </a:p>
        </p:txBody>
      </p:sp>
    </p:spTree>
    <p:extLst>
      <p:ext uri="{BB962C8B-B14F-4D97-AF65-F5344CB8AC3E}">
        <p14:creationId xmlns:p14="http://schemas.microsoft.com/office/powerpoint/2010/main" val="2755081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2520920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3530083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29BE47E6-A684-41E8-A8D2-AEB21EE26F6A}" type="slidenum">
              <a:rPr lang="en-US" altLang="en-US" sz="1200">
                <a:solidFill>
                  <a:prstClr val="black"/>
                </a:solidFill>
              </a:rPr>
              <a:pPr eaLnBrk="1" hangingPunct="1"/>
              <a:t>67</a:t>
            </a:fld>
            <a:endParaRPr lang="en-US" altLang="en-US" sz="1200">
              <a:solidFill>
                <a:prstClr val="black"/>
              </a:solidFill>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b="1" smtClean="0"/>
          </a:p>
        </p:txBody>
      </p:sp>
    </p:spTree>
    <p:extLst>
      <p:ext uri="{BB962C8B-B14F-4D97-AF65-F5344CB8AC3E}">
        <p14:creationId xmlns:p14="http://schemas.microsoft.com/office/powerpoint/2010/main" val="1450949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68</a:t>
            </a:fld>
            <a:endParaRPr lang="en-US" altLang="en-US" smtClean="0">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8243340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69</a:t>
            </a:fld>
            <a:endParaRPr lang="en-US" altLang="en-US" smtClean="0">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Tree>
    <p:extLst>
      <p:ext uri="{BB962C8B-B14F-4D97-AF65-F5344CB8AC3E}">
        <p14:creationId xmlns:p14="http://schemas.microsoft.com/office/powerpoint/2010/main" val="23065983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8C83344-3EC9-4AEF-ACB3-00B66669D043}" type="slidenum">
              <a:rPr lang="en-US" altLang="en-US"/>
              <a:pPr>
                <a:spcBef>
                  <a:spcPct val="0"/>
                </a:spcBef>
              </a:pPr>
              <a:t>71</a:t>
            </a:fld>
            <a:endParaRPr lang="en-US" altLang="en-US"/>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MK: For lecture, this may be OK here, but I think discussion of standardization/normalization is better kept all together in Chapter 3</a:t>
            </a:r>
          </a:p>
        </p:txBody>
      </p:sp>
    </p:spTree>
    <p:extLst>
      <p:ext uri="{BB962C8B-B14F-4D97-AF65-F5344CB8AC3E}">
        <p14:creationId xmlns:p14="http://schemas.microsoft.com/office/powerpoint/2010/main" val="37538376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04C9304-A84E-4F8D-8D41-A10CC12ECD16}" type="slidenum">
              <a:rPr lang="en-US" altLang="en-US">
                <a:solidFill>
                  <a:srgbClr val="000000"/>
                </a:solidFill>
              </a:rPr>
              <a:pPr>
                <a:spcBef>
                  <a:spcPct val="0"/>
                </a:spcBef>
              </a:pPr>
              <a:t>73</a:t>
            </a:fld>
            <a:endParaRPr lang="en-US" altLang="en-US">
              <a:solidFill>
                <a:srgbClr val="000000"/>
              </a:solidFill>
            </a:endParaRPr>
          </a:p>
        </p:txBody>
      </p:sp>
      <p:sp>
        <p:nvSpPr>
          <p:cNvPr id="131075" name="Rectangle 2"/>
          <p:cNvSpPr>
            <a:spLocks noGrp="1" noRot="1" noChangeAspect="1" noChangeArrowheads="1" noTextEdit="1"/>
          </p:cNvSpPr>
          <p:nvPr>
            <p:ph type="sldImg"/>
          </p:nvPr>
        </p:nvSpPr>
        <p:spPr>
          <a:xfrm>
            <a:off x="357188" y="704850"/>
            <a:ext cx="6172200" cy="3471863"/>
          </a:xfrm>
          <a:ln/>
        </p:spPr>
      </p:sp>
      <p:sp>
        <p:nvSpPr>
          <p:cNvPr id="131076" name="Rectangle 3"/>
          <p:cNvSpPr>
            <a:spLocks noGrp="1" noChangeArrowheads="1"/>
          </p:cNvSpPr>
          <p:nvPr>
            <p:ph type="body" idx="1"/>
          </p:nvPr>
        </p:nvSpPr>
        <p:spPr>
          <a:xfrm>
            <a:off x="915988" y="4416425"/>
            <a:ext cx="5048250" cy="41798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480239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5A4C53A-154B-483F-BB63-C5B68814D43F}" type="slidenum">
              <a:rPr lang="en-US" altLang="en-US">
                <a:solidFill>
                  <a:srgbClr val="000000"/>
                </a:solidFill>
              </a:rPr>
              <a:pPr>
                <a:spcBef>
                  <a:spcPct val="0"/>
                </a:spcBef>
              </a:pPr>
              <a:t>74</a:t>
            </a:fld>
            <a:endParaRPr lang="en-US" altLang="en-US">
              <a:solidFill>
                <a:srgbClr val="000000"/>
              </a:solidFill>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358459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9A9A000-695C-426A-A955-BCB5691A07F3}" type="slidenum">
              <a:rPr lang="en-US" altLang="en-US"/>
              <a:pPr>
                <a:spcBef>
                  <a:spcPct val="0"/>
                </a:spcBef>
              </a:pPr>
              <a:t>7</a:t>
            </a:fld>
            <a:endParaRPr lang="en-US" altLang="en-US"/>
          </a:p>
        </p:txBody>
      </p:sp>
      <p:sp>
        <p:nvSpPr>
          <p:cNvPr id="79875" name="Rectangle 2"/>
          <p:cNvSpPr>
            <a:spLocks noGrp="1" noRot="1" noChangeAspect="1" noChangeArrowheads="1" noTextEdit="1"/>
          </p:cNvSpPr>
          <p:nvPr>
            <p:ph type="sldImg"/>
          </p:nvPr>
        </p:nvSpPr>
        <p:spPr>
          <a:xfrm>
            <a:off x="346075" y="698500"/>
            <a:ext cx="6192838" cy="3484563"/>
          </a:xfrm>
          <a:ln/>
        </p:spPr>
      </p:sp>
      <p:sp>
        <p:nvSpPr>
          <p:cNvPr id="79876" name="Rectangle 3"/>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smtClean="0"/>
          </a:p>
        </p:txBody>
      </p:sp>
    </p:spTree>
    <p:extLst>
      <p:ext uri="{BB962C8B-B14F-4D97-AF65-F5344CB8AC3E}">
        <p14:creationId xmlns:p14="http://schemas.microsoft.com/office/powerpoint/2010/main" val="18236697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5EDAD38-CF67-46E9-8730-3F6A9ACE7D31}" type="slidenum">
              <a:rPr lang="en-US" altLang="en-US">
                <a:solidFill>
                  <a:srgbClr val="000000"/>
                </a:solidFill>
              </a:rPr>
              <a:pPr>
                <a:spcBef>
                  <a:spcPct val="0"/>
                </a:spcBef>
              </a:pPr>
              <a:t>75</a:t>
            </a:fld>
            <a:endParaRPr lang="en-US" altLang="en-US">
              <a:solidFill>
                <a:srgbClr val="000000"/>
              </a:solidFill>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 </a:t>
            </a:r>
          </a:p>
          <a:p>
            <a:endParaRPr lang="en-US" altLang="en-US" smtClean="0"/>
          </a:p>
        </p:txBody>
      </p:sp>
    </p:spTree>
    <p:extLst>
      <p:ext uri="{BB962C8B-B14F-4D97-AF65-F5344CB8AC3E}">
        <p14:creationId xmlns:p14="http://schemas.microsoft.com/office/powerpoint/2010/main" val="25371546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85E966D-9331-4C9C-A98B-BCFBB5DDC2FD}" type="slidenum">
              <a:rPr lang="en-US" altLang="en-US">
                <a:solidFill>
                  <a:srgbClr val="000000"/>
                </a:solidFill>
              </a:rPr>
              <a:pPr>
                <a:spcBef>
                  <a:spcPct val="0"/>
                </a:spcBef>
              </a:pPr>
              <a:t>76</a:t>
            </a:fld>
            <a:endParaRPr lang="en-US" altLang="en-US">
              <a:solidFill>
                <a:srgbClr val="000000"/>
              </a:solidFill>
            </a:endParaRPr>
          </a:p>
        </p:txBody>
      </p:sp>
      <p:sp>
        <p:nvSpPr>
          <p:cNvPr id="134147" name="Rectangle 2"/>
          <p:cNvSpPr>
            <a:spLocks noGrp="1" noRot="1" noChangeAspect="1" noChangeArrowheads="1" noTextEdit="1"/>
          </p:cNvSpPr>
          <p:nvPr>
            <p:ph type="sldImg"/>
          </p:nvPr>
        </p:nvSpPr>
        <p:spPr>
          <a:xfrm>
            <a:off x="357188" y="704850"/>
            <a:ext cx="6172200" cy="3471863"/>
          </a:xfrm>
          <a:ln/>
        </p:spPr>
      </p:sp>
      <p:sp>
        <p:nvSpPr>
          <p:cNvPr id="134148" name="Rectangle 3"/>
          <p:cNvSpPr>
            <a:spLocks noGrp="1" noChangeArrowheads="1"/>
          </p:cNvSpPr>
          <p:nvPr>
            <p:ph type="body" idx="1"/>
          </p:nvPr>
        </p:nvSpPr>
        <p:spPr>
          <a:xfrm>
            <a:off x="915988" y="4416425"/>
            <a:ext cx="5048250" cy="41798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6950427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77</a:t>
            </a:fld>
            <a:endParaRPr lang="en-US" altLang="en-US" smtClean="0">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Tree>
    <p:extLst>
      <p:ext uri="{BB962C8B-B14F-4D97-AF65-F5344CB8AC3E}">
        <p14:creationId xmlns:p14="http://schemas.microsoft.com/office/powerpoint/2010/main" val="4805449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78</a:t>
            </a:fld>
            <a:endParaRPr lang="en-US" altLang="en-US" smtClean="0">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Tree>
    <p:extLst>
      <p:ext uri="{BB962C8B-B14F-4D97-AF65-F5344CB8AC3E}">
        <p14:creationId xmlns:p14="http://schemas.microsoft.com/office/powerpoint/2010/main" val="17221504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79</a:t>
            </a:fld>
            <a:endParaRPr lang="en-US" altLang="en-US" smtClean="0">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9965899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80</a:t>
            </a:fld>
            <a:endParaRPr lang="en-US" altLang="en-US" smtClean="0">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1115661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81</a:t>
            </a:fld>
            <a:endParaRPr lang="en-US" altLang="en-US" smtClean="0">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0362003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82</a:t>
            </a:fld>
            <a:endParaRPr lang="en-US" altLang="en-US" smtClean="0">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Tree>
    <p:extLst>
      <p:ext uri="{BB962C8B-B14F-4D97-AF65-F5344CB8AC3E}">
        <p14:creationId xmlns:p14="http://schemas.microsoft.com/office/powerpoint/2010/main" val="40781692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83</a:t>
            </a:fld>
            <a:endParaRPr lang="en-US" altLang="en-US" smtClean="0">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7099203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CD11070-0741-4A7D-8E8E-470CB8CB6D01}" type="slidenum">
              <a:rPr lang="en-US" altLang="en-US"/>
              <a:pPr>
                <a:spcBef>
                  <a:spcPct val="0"/>
                </a:spcBef>
              </a:pPr>
              <a:t>84</a:t>
            </a:fld>
            <a:endParaRPr lang="en-US" altLang="en-US"/>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948124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809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40EA108-B661-449A-8B49-8ED13120A001}" type="slidenum">
              <a:rPr lang="en-US" altLang="en-US"/>
              <a:pPr>
                <a:spcBef>
                  <a:spcPct val="0"/>
                </a:spcBef>
              </a:pPr>
              <a:t>8</a:t>
            </a:fld>
            <a:endParaRPr lang="en-US" altLang="en-US"/>
          </a:p>
        </p:txBody>
      </p:sp>
    </p:spTree>
    <p:extLst>
      <p:ext uri="{BB962C8B-B14F-4D97-AF65-F5344CB8AC3E}">
        <p14:creationId xmlns:p14="http://schemas.microsoft.com/office/powerpoint/2010/main" val="26858540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CD11070-0741-4A7D-8E8E-470CB8CB6D01}" type="slidenum">
              <a:rPr lang="en-US" altLang="en-US"/>
              <a:pPr>
                <a:spcBef>
                  <a:spcPct val="0"/>
                </a:spcBef>
              </a:pPr>
              <a:t>86</a:t>
            </a:fld>
            <a:endParaRPr lang="en-US" altLang="en-US"/>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95802526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D040A6C-D23A-42F9-B45F-6450789BDFF1}" type="slidenum">
              <a:rPr lang="en-US" altLang="en-US"/>
              <a:pPr>
                <a:spcBef>
                  <a:spcPct val="0"/>
                </a:spcBef>
              </a:pPr>
              <a:t>87</a:t>
            </a:fld>
            <a:endParaRPr lang="en-US" altLang="en-US"/>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30403927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29BE47E6-A684-41E8-A8D2-AEB21EE26F6A}" type="slidenum">
              <a:rPr lang="en-US" altLang="en-US" sz="1200">
                <a:solidFill>
                  <a:prstClr val="black"/>
                </a:solidFill>
              </a:rPr>
              <a:pPr eaLnBrk="1" hangingPunct="1"/>
              <a:t>88</a:t>
            </a:fld>
            <a:endParaRPr lang="en-US" altLang="en-US" sz="1200">
              <a:solidFill>
                <a:prstClr val="black"/>
              </a:solidFill>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b="1" smtClean="0"/>
          </a:p>
        </p:txBody>
      </p:sp>
    </p:spTree>
    <p:extLst>
      <p:ext uri="{BB962C8B-B14F-4D97-AF65-F5344CB8AC3E}">
        <p14:creationId xmlns:p14="http://schemas.microsoft.com/office/powerpoint/2010/main" val="122493198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7471613-E507-42F8-A19F-CD0E1B548D73}" type="slidenum">
              <a:rPr lang="en-US" altLang="en-US"/>
              <a:pPr>
                <a:spcBef>
                  <a:spcPct val="0"/>
                </a:spcBef>
              </a:pPr>
              <a:t>89</a:t>
            </a:fld>
            <a:endParaRPr lang="en-US" altLang="en-US"/>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08/10/23: This slide was out of date.  Draft of new version above.</a:t>
            </a:r>
          </a:p>
          <a:p>
            <a:pPr>
              <a:lnSpc>
                <a:spcPct val="120000"/>
              </a:lnSpc>
            </a:pPr>
            <a:r>
              <a:rPr lang="en-US" altLang="en-US" dirty="0" smtClean="0"/>
              <a:t>Cut out the following:</a:t>
            </a:r>
          </a:p>
          <a:p>
            <a:pPr>
              <a:lnSpc>
                <a:spcPct val="120000"/>
              </a:lnSpc>
              <a:buFontTx/>
              <a:buChar char="-"/>
            </a:pPr>
            <a:r>
              <a:rPr lang="en-US" altLang="en-US" dirty="0" smtClean="0"/>
              <a:t>Data description, data exploration, and measure data similarity set the basis for quality data preprocessing</a:t>
            </a:r>
          </a:p>
          <a:p>
            <a:pPr>
              <a:lnSpc>
                <a:spcPct val="120000"/>
              </a:lnSpc>
              <a:buFontTx/>
              <a:buChar char="-"/>
            </a:pPr>
            <a:r>
              <a:rPr lang="en-US" altLang="en-US" dirty="0" smtClean="0"/>
              <a:t>A lot of methods have been developed but data preprocessing still an active area of research</a:t>
            </a:r>
          </a:p>
          <a:p>
            <a:endParaRPr lang="en-US" altLang="en-US" dirty="0" smtClean="0"/>
          </a:p>
        </p:txBody>
      </p:sp>
    </p:spTree>
    <p:extLst>
      <p:ext uri="{BB962C8B-B14F-4D97-AF65-F5344CB8AC3E}">
        <p14:creationId xmlns:p14="http://schemas.microsoft.com/office/powerpoint/2010/main" val="53223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819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E1E230E-4AD5-40B1-BE3E-2B62A0E13469}" type="slidenum">
              <a:rPr lang="en-US" altLang="en-US"/>
              <a:pPr>
                <a:spcBef>
                  <a:spcPct val="0"/>
                </a:spcBef>
              </a:pPr>
              <a:t>9</a:t>
            </a:fld>
            <a:endParaRPr lang="en-US" altLang="en-US"/>
          </a:p>
        </p:txBody>
      </p:sp>
    </p:spTree>
    <p:extLst>
      <p:ext uri="{BB962C8B-B14F-4D97-AF65-F5344CB8AC3E}">
        <p14:creationId xmlns:p14="http://schemas.microsoft.com/office/powerpoint/2010/main" val="601139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DD4C30E-8644-4685-AE37-561BF0C21D59}" type="slidenum">
              <a:rPr lang="en-US" altLang="en-US"/>
              <a:pPr>
                <a:spcBef>
                  <a:spcPct val="0"/>
                </a:spcBef>
              </a:pPr>
              <a:t>10</a:t>
            </a:fld>
            <a:endParaRPr lang="en-US" altLang="en-US"/>
          </a:p>
        </p:txBody>
      </p:sp>
      <p:sp>
        <p:nvSpPr>
          <p:cNvPr id="82947" name="Rectangle 2"/>
          <p:cNvSpPr>
            <a:spLocks noGrp="1" noRot="1" noChangeAspect="1" noChangeArrowheads="1" noTextEdit="1"/>
          </p:cNvSpPr>
          <p:nvPr>
            <p:ph type="sldImg"/>
          </p:nvPr>
        </p:nvSpPr>
        <p:spPr>
          <a:xfrm>
            <a:off x="346075" y="698500"/>
            <a:ext cx="6192838" cy="3484563"/>
          </a:xfrm>
          <a:ln/>
        </p:spPr>
      </p:sp>
      <p:sp>
        <p:nvSpPr>
          <p:cNvPr id="82948" name="Rectangle 3"/>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smtClean="0"/>
          </a:p>
        </p:txBody>
      </p:sp>
    </p:spTree>
    <p:extLst>
      <p:ext uri="{BB962C8B-B14F-4D97-AF65-F5344CB8AC3E}">
        <p14:creationId xmlns:p14="http://schemas.microsoft.com/office/powerpoint/2010/main" val="100135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44500" y="2343945"/>
            <a:ext cx="11303000" cy="1034256"/>
          </a:xfrm>
        </p:spPr>
        <p:txBody>
          <a:bodyPr anchor="b">
            <a:noAutofit/>
          </a:bodyPr>
          <a:lstStyle>
            <a:lvl1pPr algn="ctr">
              <a:lnSpc>
                <a:spcPct val="85000"/>
              </a:lnSpc>
              <a:defRPr sz="6600" spc="-51" baseline="0">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a:xfrm>
            <a:off x="1095871" y="3529775"/>
            <a:ext cx="10058400" cy="782070"/>
          </a:xfrm>
        </p:spPr>
        <p:txBody>
          <a:bodyPr lIns="91436" rIns="91436">
            <a:normAutofit/>
          </a:bodyPr>
          <a:lstStyle>
            <a:lvl1pPr marL="0" indent="0" algn="ctr">
              <a:buNone/>
              <a:defRPr sz="2400" b="1" cap="none" spc="200" baseline="0">
                <a:solidFill>
                  <a:schemeClr val="tx1"/>
                </a:solidFill>
                <a:latin typeface="Berlin Sans FB Demi" panose="020E0802020502020306" pitchFamily="34"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smtClean="0"/>
              <a:t>Click to edit master subtitle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18" y="0"/>
            <a:ext cx="12244106" cy="228147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18" y="4463419"/>
            <a:ext cx="12192000" cy="2396150"/>
          </a:xfrm>
          <a:prstGeom prst="rect">
            <a:avLst/>
          </a:prstGeom>
        </p:spPr>
      </p:pic>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1" y="2438401"/>
            <a:ext cx="12012084"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defTabSz="914400" eaLnBrk="1" fontAlgn="base" hangingPunct="1">
                  <a:spcBef>
                    <a:spcPct val="0"/>
                  </a:spcBef>
                  <a:spcAft>
                    <a:spcPct val="0"/>
                  </a:spcAft>
                  <a:defRPr/>
                </a:pPr>
                <a:endParaRPr lang="en-US" altLang="en-US" sz="2400" smtClean="0">
                  <a:solidFill>
                    <a:srgbClr val="000000"/>
                  </a:solidFill>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defTabSz="914400" eaLnBrk="1" fontAlgn="base" hangingPunct="1">
                  <a:spcBef>
                    <a:spcPct val="0"/>
                  </a:spcBef>
                  <a:spcAft>
                    <a:spcPct val="0"/>
                  </a:spcAft>
                  <a:defRPr/>
                </a:pPr>
                <a:endParaRPr lang="en-US" altLang="en-US" sz="2400" smtClean="0">
                  <a:solidFill>
                    <a:srgbClr val="000000"/>
                  </a:solidFill>
                </a:endParaRPr>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defTabSz="914400" eaLnBrk="1" fontAlgn="base" hangingPunct="1">
                  <a:spcBef>
                    <a:spcPct val="0"/>
                  </a:spcBef>
                  <a:spcAft>
                    <a:spcPct val="0"/>
                  </a:spcAft>
                  <a:defRPr/>
                </a:pPr>
                <a:endParaRPr lang="en-US" altLang="en-US" sz="2400" smtClean="0">
                  <a:solidFill>
                    <a:srgbClr val="000000"/>
                  </a:solidFill>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defTabSz="914400" eaLnBrk="1" fontAlgn="base" hangingPunct="1">
                  <a:spcBef>
                    <a:spcPct val="0"/>
                  </a:spcBef>
                  <a:spcAft>
                    <a:spcPct val="0"/>
                  </a:spcAft>
                  <a:defRPr/>
                </a:pPr>
                <a:endParaRPr lang="en-US" altLang="en-US" sz="2400" smtClean="0">
                  <a:solidFill>
                    <a:srgbClr val="000000"/>
                  </a:solidFill>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defTabSz="914400" eaLnBrk="1" fontAlgn="base" hangingPunct="1">
                <a:spcBef>
                  <a:spcPct val="0"/>
                </a:spcBef>
                <a:spcAft>
                  <a:spcPct val="0"/>
                </a:spcAft>
                <a:defRPr/>
              </a:pPr>
              <a:endParaRPr lang="en-US" altLang="en-US" sz="2400" smtClean="0">
                <a:solidFill>
                  <a:srgbClr val="000000"/>
                </a:solidFill>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defTabSz="914400" eaLnBrk="1" fontAlgn="base" hangingPunct="1">
                <a:spcBef>
                  <a:spcPct val="0"/>
                </a:spcBef>
                <a:spcAft>
                  <a:spcPct val="0"/>
                </a:spcAft>
                <a:defRPr/>
              </a:pPr>
              <a:endParaRPr lang="en-US" altLang="en-US" sz="2400" smtClean="0">
                <a:solidFill>
                  <a:srgbClr val="000000"/>
                </a:solidFill>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defTabSz="914400" eaLnBrk="1" fontAlgn="base" hangingPunct="1">
                <a:spcBef>
                  <a:spcPct val="0"/>
                </a:spcBef>
                <a:spcAft>
                  <a:spcPct val="0"/>
                </a:spcAft>
                <a:defRPr/>
              </a:pPr>
              <a:endParaRPr lang="en-US" altLang="en-US" sz="2400" smtClean="0">
                <a:solidFill>
                  <a:srgbClr val="000000"/>
                </a:solidFill>
              </a:endParaRPr>
            </a:p>
          </p:txBody>
        </p:sp>
      </p:grpSp>
      <p:sp>
        <p:nvSpPr>
          <p:cNvPr id="929804" name="Rectangle 12"/>
          <p:cNvSpPr>
            <a:spLocks noGrp="1" noChangeArrowheads="1"/>
          </p:cNvSpPr>
          <p:nvPr>
            <p:ph type="ctrTitle"/>
          </p:nvPr>
        </p:nvSpPr>
        <p:spPr>
          <a:xfrm>
            <a:off x="1320800" y="1828800"/>
            <a:ext cx="10363200" cy="1143000"/>
          </a:xfrm>
        </p:spPr>
        <p:txBody>
          <a:bodyPr/>
          <a:lstStyle>
            <a:lvl1pPr>
              <a:defRPr sz="4400"/>
            </a:lvl1pPr>
          </a:lstStyle>
          <a:p>
            <a:r>
              <a:rPr lang="en-US"/>
              <a:t>Click to edit Master title style</a:t>
            </a:r>
          </a:p>
        </p:txBody>
      </p:sp>
      <p:sp>
        <p:nvSpPr>
          <p:cNvPr id="929805" name="Rectangle 13"/>
          <p:cNvSpPr>
            <a:spLocks noGrp="1" noChangeArrowheads="1"/>
          </p:cNvSpPr>
          <p:nvPr>
            <p:ph type="subTitle" idx="1"/>
          </p:nvPr>
        </p:nvSpPr>
        <p:spPr>
          <a:xfrm>
            <a:off x="1828800" y="3886200"/>
            <a:ext cx="8534400" cy="1752600"/>
          </a:xfrm>
        </p:spPr>
        <p:txBody>
          <a:bodyPr/>
          <a:lstStyle>
            <a:lvl1pPr marL="0" indent="0" algn="ctr">
              <a:buFont typeface="Wingdings" pitchFamily="2" charset="2"/>
              <a:buNone/>
              <a:defRPr/>
            </a:lvl1pPr>
          </a:lstStyle>
          <a:p>
            <a:r>
              <a:rPr lang="en-US" dirty="0"/>
              <a:t>Click to edit Master subtitle style</a:t>
            </a:r>
          </a:p>
        </p:txBody>
      </p:sp>
    </p:spTree>
    <p:extLst>
      <p:ext uri="{BB962C8B-B14F-4D97-AF65-F5344CB8AC3E}">
        <p14:creationId xmlns:p14="http://schemas.microsoft.com/office/powerpoint/2010/main" val="489628537"/>
      </p:ext>
    </p:extLst>
  </p:cSld>
  <p:clrMapOvr>
    <a:masterClrMapping/>
  </p:clrMapOvr>
  <p:transition xmlns:p14="http://schemas.microsoft.com/office/powerpoint/2010/main">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12192000" cy="609600"/>
          </a:xfrm>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2061"/>
          <p:cNvSpPr>
            <a:spLocks noGrp="1" noChangeArrowheads="1"/>
          </p:cNvSpPr>
          <p:nvPr>
            <p:ph type="sldNum" sz="quarter" idx="10"/>
          </p:nvPr>
        </p:nvSpPr>
        <p:spPr>
          <a:xfrm>
            <a:off x="10972800" y="6477000"/>
            <a:ext cx="1219200" cy="381000"/>
          </a:xfrm>
        </p:spPr>
        <p:txBody>
          <a:bodyPr/>
          <a:lstStyle>
            <a:lvl1pPr>
              <a:defRPr>
                <a:latin typeface="Calibri" panose="020F0502020204030204" pitchFamily="34" charset="0"/>
              </a:defRPr>
            </a:lvl1pPr>
          </a:lstStyle>
          <a:p>
            <a:fld id="{2BF2BCA5-286D-4141-A2EB-331C91172E83}"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21488401"/>
      </p:ext>
    </p:extLst>
  </p:cSld>
  <p:clrMapOvr>
    <a:masterClrMapping/>
  </p:clrMapOvr>
  <p:transition xmlns:p14="http://schemas.microsoft.com/office/powerpoint/2010/main">
    <p:zo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2061"/>
          <p:cNvSpPr>
            <a:spLocks noGrp="1" noChangeArrowheads="1"/>
          </p:cNvSpPr>
          <p:nvPr>
            <p:ph type="sldNum" sz="quarter" idx="10"/>
          </p:nvPr>
        </p:nvSpPr>
        <p:spPr>
          <a:ln/>
        </p:spPr>
        <p:txBody>
          <a:bodyPr/>
          <a:lstStyle>
            <a:lvl1pPr>
              <a:defRPr/>
            </a:lvl1pPr>
          </a:lstStyle>
          <a:p>
            <a:fld id="{E09FD865-9C14-49B8-8DC5-4A4EFA0FB45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29688224"/>
      </p:ext>
    </p:extLst>
  </p:cSld>
  <p:clrMapOvr>
    <a:masterClrMapping/>
  </p:clrMapOvr>
  <p:transition xmlns:p14="http://schemas.microsoft.com/office/powerpoint/2010/main">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06400" y="1295400"/>
            <a:ext cx="54864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096000" y="1295400"/>
            <a:ext cx="54864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061"/>
          <p:cNvSpPr>
            <a:spLocks noGrp="1" noChangeArrowheads="1"/>
          </p:cNvSpPr>
          <p:nvPr>
            <p:ph type="sldNum" sz="quarter" idx="10"/>
          </p:nvPr>
        </p:nvSpPr>
        <p:spPr>
          <a:ln/>
        </p:spPr>
        <p:txBody>
          <a:bodyPr/>
          <a:lstStyle>
            <a:lvl1pPr>
              <a:defRPr/>
            </a:lvl1pPr>
          </a:lstStyle>
          <a:p>
            <a:fld id="{3CCF00EA-7FEC-4848-8AE3-5B6199E0A559}"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10181055"/>
      </p:ext>
    </p:extLst>
  </p:cSld>
  <p:clrMapOvr>
    <a:masterClrMapping/>
  </p:clrMapOvr>
  <p:transition xmlns:p14="http://schemas.microsoft.com/office/powerpoint/2010/main">
    <p:zo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061"/>
          <p:cNvSpPr>
            <a:spLocks noGrp="1" noChangeArrowheads="1"/>
          </p:cNvSpPr>
          <p:nvPr>
            <p:ph type="sldNum" sz="quarter" idx="10"/>
          </p:nvPr>
        </p:nvSpPr>
        <p:spPr>
          <a:ln/>
        </p:spPr>
        <p:txBody>
          <a:bodyPr/>
          <a:lstStyle>
            <a:lvl1pPr>
              <a:defRPr/>
            </a:lvl1pPr>
          </a:lstStyle>
          <a:p>
            <a:fld id="{86980745-0AD1-41CE-A080-33B1A00EA326}"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91156013"/>
      </p:ext>
    </p:extLst>
  </p:cSld>
  <p:clrMapOvr>
    <a:masterClrMapping/>
  </p:clrMapOvr>
  <p:transition xmlns:p14="http://schemas.microsoft.com/office/powerpoint/2010/main">
    <p:zo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061"/>
          <p:cNvSpPr>
            <a:spLocks noGrp="1" noChangeArrowheads="1"/>
          </p:cNvSpPr>
          <p:nvPr>
            <p:ph type="sldNum" sz="quarter" idx="10"/>
          </p:nvPr>
        </p:nvSpPr>
        <p:spPr>
          <a:xfrm>
            <a:off x="10972800" y="6477000"/>
            <a:ext cx="1219200" cy="381000"/>
          </a:xfrm>
        </p:spPr>
        <p:txBody>
          <a:bodyPr/>
          <a:lstStyle>
            <a:lvl1pPr>
              <a:defRPr>
                <a:latin typeface="Calibri" panose="020F0502020204030204" pitchFamily="34" charset="0"/>
              </a:defRPr>
            </a:lvl1pPr>
          </a:lstStyle>
          <a:p>
            <a:fld id="{4519947F-5783-4582-B3E0-6E6D930A0226}"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1642471"/>
      </p:ext>
    </p:extLst>
  </p:cSld>
  <p:clrMapOvr>
    <a:masterClrMapping/>
  </p:clrMapOvr>
  <p:transition xmlns:p14="http://schemas.microsoft.com/office/powerpoint/2010/main">
    <p:zo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061"/>
          <p:cNvSpPr>
            <a:spLocks noGrp="1" noChangeArrowheads="1"/>
          </p:cNvSpPr>
          <p:nvPr>
            <p:ph type="sldNum" sz="quarter" idx="10"/>
          </p:nvPr>
        </p:nvSpPr>
        <p:spPr>
          <a:ln/>
        </p:spPr>
        <p:txBody>
          <a:bodyPr/>
          <a:lstStyle>
            <a:lvl1pPr>
              <a:defRPr/>
            </a:lvl1pPr>
          </a:lstStyle>
          <a:p>
            <a:fld id="{4A7B93CD-F32F-43F2-AB5D-12DAF2074D9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76308987"/>
      </p:ext>
    </p:extLst>
  </p:cSld>
  <p:clrMapOvr>
    <a:masterClrMapping/>
  </p:clrMapOvr>
  <p:transition xmlns:p14="http://schemas.microsoft.com/office/powerpoint/2010/main">
    <p:zo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061"/>
          <p:cNvSpPr>
            <a:spLocks noGrp="1" noChangeArrowheads="1"/>
          </p:cNvSpPr>
          <p:nvPr>
            <p:ph type="sldNum" sz="quarter" idx="10"/>
          </p:nvPr>
        </p:nvSpPr>
        <p:spPr>
          <a:ln/>
        </p:spPr>
        <p:txBody>
          <a:bodyPr/>
          <a:lstStyle>
            <a:lvl1pPr>
              <a:defRPr/>
            </a:lvl1pPr>
          </a:lstStyle>
          <a:p>
            <a:fld id="{C3619DBC-6463-41C9-898E-2A92E31CE02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8006336"/>
      </p:ext>
    </p:extLst>
  </p:cSld>
  <p:clrMapOvr>
    <a:masterClrMapping/>
  </p:clrMapOvr>
  <p:transition xmlns:p14="http://schemas.microsoft.com/office/powerpoint/2010/main">
    <p:zo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061"/>
          <p:cNvSpPr>
            <a:spLocks noGrp="1" noChangeArrowheads="1"/>
          </p:cNvSpPr>
          <p:nvPr>
            <p:ph type="sldNum" sz="quarter" idx="10"/>
          </p:nvPr>
        </p:nvSpPr>
        <p:spPr>
          <a:ln/>
        </p:spPr>
        <p:txBody>
          <a:bodyPr/>
          <a:lstStyle>
            <a:lvl1pPr>
              <a:defRPr/>
            </a:lvl1pPr>
          </a:lstStyle>
          <a:p>
            <a:fld id="{70F5AF79-B119-4FF0-9CDE-ADEFC360FAA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19934728"/>
      </p:ext>
    </p:extLst>
  </p:cSld>
  <p:clrMapOvr>
    <a:masterClrMapping/>
  </p:clrMapOvr>
  <p:transition xmlns:p14="http://schemas.microsoft.com/office/powerpoint/2010/main">
    <p:zo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061"/>
          <p:cNvSpPr>
            <a:spLocks noGrp="1" noChangeArrowheads="1"/>
          </p:cNvSpPr>
          <p:nvPr>
            <p:ph type="sldNum" sz="quarter" idx="10"/>
          </p:nvPr>
        </p:nvSpPr>
        <p:spPr>
          <a:ln/>
        </p:spPr>
        <p:txBody>
          <a:bodyPr/>
          <a:lstStyle>
            <a:lvl1pPr>
              <a:defRPr/>
            </a:lvl1pPr>
          </a:lstStyle>
          <a:p>
            <a:fld id="{2FC6E320-32B4-499F-9DCF-AD25C7259A6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44288287"/>
      </p:ext>
    </p:extLst>
  </p:cSld>
  <p:clrMapOvr>
    <a:masterClrMapping/>
  </p:clrMapOvr>
  <p:transition xmlns:p14="http://schemas.microsoft.com/office/powerpoint/2010/mai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0985" y="221676"/>
            <a:ext cx="11369963" cy="738909"/>
          </a:xfrm>
        </p:spPr>
        <p:txBody>
          <a:bodyPr/>
          <a:lstStyle>
            <a:lvl1pPr marL="0">
              <a:defRPr/>
            </a:lvl1pPr>
          </a:lstStyle>
          <a:p>
            <a:r>
              <a:rPr lang="en-US" dirty="0" smtClean="0"/>
              <a:t>Click to edit Master title style</a:t>
            </a:r>
            <a:endParaRPr lang="en-US" dirty="0"/>
          </a:p>
        </p:txBody>
      </p:sp>
      <p:sp>
        <p:nvSpPr>
          <p:cNvPr id="3" name="Content Placeholder 2"/>
          <p:cNvSpPr>
            <a:spLocks noGrp="1"/>
          </p:cNvSpPr>
          <p:nvPr>
            <p:ph idx="1"/>
          </p:nvPr>
        </p:nvSpPr>
        <p:spPr>
          <a:xfrm>
            <a:off x="350983" y="1219200"/>
            <a:ext cx="11406908" cy="5384800"/>
          </a:xfrm>
        </p:spPr>
        <p:txBody>
          <a:bodyPr/>
          <a:lstStyle>
            <a:lvl1pPr marL="461951" indent="-461951">
              <a:defRPr sz="2800"/>
            </a:lvl1pPr>
            <a:lvl2pPr marL="738170" indent="-538149">
              <a:defRPr sz="2800"/>
            </a:lvl2pPr>
            <a:lvl3pPr marL="858817" indent="-474651">
              <a:defRPr sz="2800"/>
            </a:lvl3pPr>
            <a:lvl4pPr marL="1144559" indent="-522275">
              <a:defRPr sz="2800"/>
            </a:lvl4pPr>
            <a:lvl5pPr marL="1376328" indent="-507987">
              <a:defRPr sz="2800"/>
            </a:lvl5pPr>
          </a:lstStyle>
          <a:p>
            <a:pPr lvl="0"/>
            <a:r>
              <a:rPr lang="en-US" dirty="0" smtClean="0"/>
              <a:t>Click to edit Master text styles</a:t>
            </a:r>
          </a:p>
          <a:p>
            <a:pPr lvl="1"/>
            <a:r>
              <a:rPr lang="en-US" dirty="0" smtClean="0"/>
              <a:t>Second level</a:t>
            </a:r>
          </a:p>
          <a:p>
            <a:pPr lvl="2"/>
            <a:r>
              <a:rPr lang="en-US" dirty="0" smtClean="0"/>
              <a:t> Third level</a:t>
            </a:r>
          </a:p>
          <a:p>
            <a:pPr lvl="3"/>
            <a:r>
              <a:rPr lang="en-US" dirty="0" smtClean="0"/>
              <a:t> Fourth level</a:t>
            </a:r>
          </a:p>
          <a:p>
            <a:pPr lvl="4"/>
            <a:r>
              <a:rPr lang="en-US" dirty="0" smtClean="0"/>
              <a:t> Fifth level</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66200" y="304800"/>
            <a:ext cx="2921000" cy="6172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03200" y="304800"/>
            <a:ext cx="8559800" cy="6172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061"/>
          <p:cNvSpPr>
            <a:spLocks noGrp="1" noChangeArrowheads="1"/>
          </p:cNvSpPr>
          <p:nvPr>
            <p:ph type="sldNum" sz="quarter" idx="10"/>
          </p:nvPr>
        </p:nvSpPr>
        <p:spPr>
          <a:ln/>
        </p:spPr>
        <p:txBody>
          <a:bodyPr/>
          <a:lstStyle>
            <a:lvl1pPr>
              <a:defRPr/>
            </a:lvl1pPr>
          </a:lstStyle>
          <a:p>
            <a:fld id="{386AB683-3D30-48AB-A4A0-BB487C9C6A91}"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06594995"/>
      </p:ext>
    </p:extLst>
  </p:cSld>
  <p:clrMapOvr>
    <a:masterClrMapping/>
  </p:clrMapOvr>
  <p:transition xmlns:p14="http://schemas.microsoft.com/office/powerpoint/2010/main">
    <p:zo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304800"/>
            <a:ext cx="11684000" cy="609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06400" y="1295400"/>
            <a:ext cx="5486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096000" y="1295400"/>
            <a:ext cx="5486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096000" y="3962400"/>
            <a:ext cx="5486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2061"/>
          <p:cNvSpPr>
            <a:spLocks noGrp="1" noChangeArrowheads="1"/>
          </p:cNvSpPr>
          <p:nvPr>
            <p:ph type="sldNum" sz="quarter" idx="10"/>
          </p:nvPr>
        </p:nvSpPr>
        <p:spPr>
          <a:ln/>
        </p:spPr>
        <p:txBody>
          <a:bodyPr/>
          <a:lstStyle>
            <a:lvl1pPr>
              <a:defRPr/>
            </a:lvl1pPr>
          </a:lstStyle>
          <a:p>
            <a:fld id="{680A1083-1268-4A42-B7F5-4F6EE6F4CD64}"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63329640"/>
      </p:ext>
    </p:extLst>
  </p:cSld>
  <p:clrMapOvr>
    <a:masterClrMapping/>
  </p:clrMapOvr>
  <p:transition xmlns:p14="http://schemas.microsoft.com/office/powerpoint/2010/main">
    <p:zo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304800"/>
            <a:ext cx="11684000" cy="609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06400" y="1295400"/>
            <a:ext cx="5486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096000" y="1295400"/>
            <a:ext cx="5486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061"/>
          <p:cNvSpPr>
            <a:spLocks noGrp="1" noChangeArrowheads="1"/>
          </p:cNvSpPr>
          <p:nvPr>
            <p:ph type="sldNum" sz="quarter" idx="10"/>
          </p:nvPr>
        </p:nvSpPr>
        <p:spPr>
          <a:ln/>
        </p:spPr>
        <p:txBody>
          <a:bodyPr/>
          <a:lstStyle>
            <a:lvl1pPr>
              <a:defRPr/>
            </a:lvl1pPr>
          </a:lstStyle>
          <a:p>
            <a:fld id="{5D5C0945-3C12-41E7-B090-1D5BB38CB1A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34169413"/>
      </p:ext>
    </p:extLst>
  </p:cSld>
  <p:clrMapOvr>
    <a:masterClrMapping/>
  </p:clrMapOvr>
  <p:transition xmlns:p14="http://schemas.microsoft.com/office/powerpoint/2010/main">
    <p:zo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203200" y="304800"/>
            <a:ext cx="11684000" cy="609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06400" y="1295400"/>
            <a:ext cx="5486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hart Placeholder 3"/>
          <p:cNvSpPr>
            <a:spLocks noGrp="1"/>
          </p:cNvSpPr>
          <p:nvPr>
            <p:ph type="chart" sz="half" idx="2"/>
          </p:nvPr>
        </p:nvSpPr>
        <p:spPr>
          <a:xfrm>
            <a:off x="6096000" y="1295400"/>
            <a:ext cx="5486400" cy="5181600"/>
          </a:xfrm>
        </p:spPr>
        <p:txBody>
          <a:bodyPr/>
          <a:lstStyle/>
          <a:p>
            <a:pPr lvl="0"/>
            <a:endParaRPr lang="en-US" noProof="0" smtClean="0"/>
          </a:p>
        </p:txBody>
      </p:sp>
      <p:sp>
        <p:nvSpPr>
          <p:cNvPr id="5" name="Rectangle 2061"/>
          <p:cNvSpPr>
            <a:spLocks noGrp="1" noChangeArrowheads="1"/>
          </p:cNvSpPr>
          <p:nvPr>
            <p:ph type="sldNum" sz="quarter" idx="10"/>
          </p:nvPr>
        </p:nvSpPr>
        <p:spPr>
          <a:ln/>
        </p:spPr>
        <p:txBody>
          <a:bodyPr/>
          <a:lstStyle>
            <a:lvl1pPr>
              <a:defRPr/>
            </a:lvl1pPr>
          </a:lstStyle>
          <a:p>
            <a:fld id="{263418DA-E3C5-4DA3-B4BD-88B354425D9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79329536"/>
      </p:ext>
    </p:extLst>
  </p:cSld>
  <p:clrMapOvr>
    <a:masterClrMapping/>
  </p:clrMapOvr>
  <p:transition xmlns:p14="http://schemas.microsoft.com/office/powerpoint/2010/main">
    <p:zo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203200" y="304800"/>
            <a:ext cx="11684000" cy="6096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06400" y="1295400"/>
            <a:ext cx="5486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096000" y="1295400"/>
            <a:ext cx="5486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06400" y="3962400"/>
            <a:ext cx="5486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6096000" y="3962400"/>
            <a:ext cx="5486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061"/>
          <p:cNvSpPr>
            <a:spLocks noGrp="1" noChangeArrowheads="1"/>
          </p:cNvSpPr>
          <p:nvPr>
            <p:ph type="sldNum" sz="quarter" idx="10"/>
          </p:nvPr>
        </p:nvSpPr>
        <p:spPr>
          <a:ln/>
        </p:spPr>
        <p:txBody>
          <a:bodyPr/>
          <a:lstStyle>
            <a:lvl1pPr>
              <a:defRPr/>
            </a:lvl1pPr>
          </a:lstStyle>
          <a:p>
            <a:fld id="{04F52F42-01D7-4758-AD42-3F87F929CD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81572545"/>
      </p:ext>
    </p:extLst>
  </p:cSld>
  <p:clrMapOvr>
    <a:masterClrMapping/>
  </p:clrMapOvr>
  <p:transition xmlns:p14="http://schemas.microsoft.com/office/powerpoint/2010/main">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2061"/>
          <p:cNvSpPr>
            <a:spLocks noGrp="1" noChangeArrowheads="1"/>
          </p:cNvSpPr>
          <p:nvPr>
            <p:ph type="sldNum" sz="quarter" idx="10"/>
          </p:nvPr>
        </p:nvSpPr>
        <p:spPr>
          <a:xfrm>
            <a:off x="9652000" y="6477000"/>
            <a:ext cx="2540000" cy="381000"/>
          </a:xfrm>
          <a:prstGeom prst="rect">
            <a:avLst/>
          </a:prstGeom>
          <a:ln/>
        </p:spPr>
        <p:txBody>
          <a:bodyPr/>
          <a:lstStyle>
            <a:lvl1pPr>
              <a:defRPr/>
            </a:lvl1pPr>
          </a:lstStyle>
          <a:p>
            <a:fld id="{4A7B93CD-F32F-43F2-AB5D-12DAF2074D9B}" type="slidenum">
              <a:rPr lang="en-US" altLang="en-US"/>
              <a:pPr/>
              <a:t>‹#›</a:t>
            </a:fld>
            <a:endParaRPr lang="en-US" altLang="en-US"/>
          </a:p>
        </p:txBody>
      </p:sp>
    </p:spTree>
    <p:extLst>
      <p:ext uri="{BB962C8B-B14F-4D97-AF65-F5344CB8AC3E}">
        <p14:creationId xmlns:p14="http://schemas.microsoft.com/office/powerpoint/2010/main" val="939940225"/>
      </p:ext>
    </p:extLst>
  </p:cSld>
  <p:clrMapOvr>
    <a:masterClrMapping/>
  </p:clrMapOvr>
  <p:transition xmlns:p14="http://schemas.microsoft.com/office/powerpoint/2010/main">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304800"/>
            <a:ext cx="11684000" cy="609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06400" y="1295400"/>
            <a:ext cx="5486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096000" y="1295400"/>
            <a:ext cx="5486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096000" y="3962400"/>
            <a:ext cx="5486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2061"/>
          <p:cNvSpPr>
            <a:spLocks noGrp="1" noChangeArrowheads="1"/>
          </p:cNvSpPr>
          <p:nvPr>
            <p:ph type="sldNum" sz="quarter" idx="10"/>
          </p:nvPr>
        </p:nvSpPr>
        <p:spPr>
          <a:xfrm>
            <a:off x="9652000" y="6477000"/>
            <a:ext cx="2540000" cy="381000"/>
          </a:xfrm>
          <a:prstGeom prst="rect">
            <a:avLst/>
          </a:prstGeom>
          <a:ln/>
        </p:spPr>
        <p:txBody>
          <a:bodyPr/>
          <a:lstStyle>
            <a:lvl1pPr>
              <a:defRPr/>
            </a:lvl1pPr>
          </a:lstStyle>
          <a:p>
            <a:fld id="{680A1083-1268-4A42-B7F5-4F6EE6F4CD64}" type="slidenum">
              <a:rPr lang="en-US" altLang="en-US"/>
              <a:pPr/>
              <a:t>‹#›</a:t>
            </a:fld>
            <a:endParaRPr lang="en-US" altLang="en-US"/>
          </a:p>
        </p:txBody>
      </p:sp>
    </p:spTree>
    <p:extLst>
      <p:ext uri="{BB962C8B-B14F-4D97-AF65-F5344CB8AC3E}">
        <p14:creationId xmlns:p14="http://schemas.microsoft.com/office/powerpoint/2010/main" val="987668935"/>
      </p:ext>
    </p:extLst>
  </p:cSld>
  <p:clrMapOvr>
    <a:masterClrMapping/>
  </p:clrMapOvr>
  <p:transition xmlns:p14="http://schemas.microsoft.com/office/powerpoint/2010/mai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304800"/>
            <a:ext cx="11684000" cy="609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06400" y="1295400"/>
            <a:ext cx="5486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096000" y="1295400"/>
            <a:ext cx="5486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061"/>
          <p:cNvSpPr>
            <a:spLocks noGrp="1" noChangeArrowheads="1"/>
          </p:cNvSpPr>
          <p:nvPr>
            <p:ph type="sldNum" sz="quarter" idx="10"/>
          </p:nvPr>
        </p:nvSpPr>
        <p:spPr>
          <a:xfrm>
            <a:off x="9652000" y="6477000"/>
            <a:ext cx="2540000" cy="381000"/>
          </a:xfrm>
          <a:prstGeom prst="rect">
            <a:avLst/>
          </a:prstGeom>
          <a:ln/>
        </p:spPr>
        <p:txBody>
          <a:bodyPr/>
          <a:lstStyle>
            <a:lvl1pPr>
              <a:defRPr/>
            </a:lvl1pPr>
          </a:lstStyle>
          <a:p>
            <a:fld id="{5D5C0945-3C12-41E7-B090-1D5BB38CB1A8}" type="slidenum">
              <a:rPr lang="en-US" altLang="en-US"/>
              <a:pPr/>
              <a:t>‹#›</a:t>
            </a:fld>
            <a:endParaRPr lang="en-US" altLang="en-US"/>
          </a:p>
        </p:txBody>
      </p:sp>
    </p:spTree>
    <p:extLst>
      <p:ext uri="{BB962C8B-B14F-4D97-AF65-F5344CB8AC3E}">
        <p14:creationId xmlns:p14="http://schemas.microsoft.com/office/powerpoint/2010/main" val="1240089731"/>
      </p:ext>
    </p:extLst>
  </p:cSld>
  <p:clrMapOvr>
    <a:masterClrMapping/>
  </p:clrMapOvr>
  <p:transition xmlns:p14="http://schemas.microsoft.com/office/powerpoint/2010/main">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203200" y="304800"/>
            <a:ext cx="11684000" cy="609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06400" y="1295400"/>
            <a:ext cx="5486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hart Placeholder 3"/>
          <p:cNvSpPr>
            <a:spLocks noGrp="1"/>
          </p:cNvSpPr>
          <p:nvPr>
            <p:ph type="chart" sz="half" idx="2"/>
          </p:nvPr>
        </p:nvSpPr>
        <p:spPr>
          <a:xfrm>
            <a:off x="6096000" y="1295400"/>
            <a:ext cx="5486400" cy="5181600"/>
          </a:xfrm>
        </p:spPr>
        <p:txBody>
          <a:bodyPr/>
          <a:lstStyle/>
          <a:p>
            <a:pPr lvl="0"/>
            <a:endParaRPr lang="en-US" noProof="0" smtClean="0"/>
          </a:p>
        </p:txBody>
      </p:sp>
      <p:sp>
        <p:nvSpPr>
          <p:cNvPr id="5" name="Rectangle 2061"/>
          <p:cNvSpPr>
            <a:spLocks noGrp="1" noChangeArrowheads="1"/>
          </p:cNvSpPr>
          <p:nvPr>
            <p:ph type="sldNum" sz="quarter" idx="10"/>
          </p:nvPr>
        </p:nvSpPr>
        <p:spPr>
          <a:xfrm>
            <a:off x="9652000" y="6477000"/>
            <a:ext cx="2540000" cy="381000"/>
          </a:xfrm>
          <a:prstGeom prst="rect">
            <a:avLst/>
          </a:prstGeom>
          <a:ln/>
        </p:spPr>
        <p:txBody>
          <a:bodyPr/>
          <a:lstStyle>
            <a:lvl1pPr>
              <a:defRPr/>
            </a:lvl1pPr>
          </a:lstStyle>
          <a:p>
            <a:fld id="{263418DA-E3C5-4DA3-B4BD-88B354425D9E}" type="slidenum">
              <a:rPr lang="en-US" altLang="en-US"/>
              <a:pPr/>
              <a:t>‹#›</a:t>
            </a:fld>
            <a:endParaRPr lang="en-US" altLang="en-US"/>
          </a:p>
        </p:txBody>
      </p:sp>
    </p:spTree>
    <p:extLst>
      <p:ext uri="{BB962C8B-B14F-4D97-AF65-F5344CB8AC3E}">
        <p14:creationId xmlns:p14="http://schemas.microsoft.com/office/powerpoint/2010/main" val="3338162562"/>
      </p:ext>
    </p:extLst>
  </p:cSld>
  <p:clrMapOvr>
    <a:masterClrMapping/>
  </p:clrMapOvr>
  <p:transition xmlns:p14="http://schemas.microsoft.com/office/powerpoint/2010/main">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06400" y="1295400"/>
            <a:ext cx="54864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096000" y="1295400"/>
            <a:ext cx="54864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061"/>
          <p:cNvSpPr>
            <a:spLocks noGrp="1" noChangeArrowheads="1"/>
          </p:cNvSpPr>
          <p:nvPr>
            <p:ph type="sldNum" sz="quarter" idx="10"/>
          </p:nvPr>
        </p:nvSpPr>
        <p:spPr>
          <a:xfrm>
            <a:off x="9652000" y="6477000"/>
            <a:ext cx="2540000" cy="381000"/>
          </a:xfrm>
          <a:prstGeom prst="rect">
            <a:avLst/>
          </a:prstGeom>
          <a:ln/>
        </p:spPr>
        <p:txBody>
          <a:bodyPr/>
          <a:lstStyle>
            <a:lvl1pPr>
              <a:defRPr/>
            </a:lvl1pPr>
          </a:lstStyle>
          <a:p>
            <a:fld id="{3CCF00EA-7FEC-4848-8AE3-5B6199E0A559}" type="slidenum">
              <a:rPr lang="en-US" altLang="en-US"/>
              <a:pPr/>
              <a:t>‹#›</a:t>
            </a:fld>
            <a:endParaRPr lang="en-US" altLang="en-US"/>
          </a:p>
        </p:txBody>
      </p:sp>
    </p:spTree>
    <p:extLst>
      <p:ext uri="{BB962C8B-B14F-4D97-AF65-F5344CB8AC3E}">
        <p14:creationId xmlns:p14="http://schemas.microsoft.com/office/powerpoint/2010/main" val="183873111"/>
      </p:ext>
    </p:extLst>
  </p:cSld>
  <p:clrMapOvr>
    <a:masterClrMapping/>
  </p:clrMapOvr>
  <p:transition xmlns:p14="http://schemas.microsoft.com/office/powerpoint/2010/main">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203200" y="304800"/>
            <a:ext cx="11684000" cy="6096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06400" y="1295400"/>
            <a:ext cx="5486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096000" y="1295400"/>
            <a:ext cx="5486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06400" y="3962400"/>
            <a:ext cx="5486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6096000" y="3962400"/>
            <a:ext cx="5486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061"/>
          <p:cNvSpPr>
            <a:spLocks noGrp="1" noChangeArrowheads="1"/>
          </p:cNvSpPr>
          <p:nvPr>
            <p:ph type="sldNum" sz="quarter" idx="10"/>
          </p:nvPr>
        </p:nvSpPr>
        <p:spPr>
          <a:xfrm>
            <a:off x="9652000" y="6477000"/>
            <a:ext cx="2540000" cy="381000"/>
          </a:xfrm>
          <a:prstGeom prst="rect">
            <a:avLst/>
          </a:prstGeom>
          <a:ln/>
        </p:spPr>
        <p:txBody>
          <a:bodyPr/>
          <a:lstStyle>
            <a:lvl1pPr>
              <a:defRPr/>
            </a:lvl1pPr>
          </a:lstStyle>
          <a:p>
            <a:fld id="{04F52F42-01D7-4758-AD42-3F87F929CD2D}" type="slidenum">
              <a:rPr lang="en-US" altLang="en-US"/>
              <a:pPr/>
              <a:t>‹#›</a:t>
            </a:fld>
            <a:endParaRPr lang="en-US" altLang="en-US"/>
          </a:p>
        </p:txBody>
      </p:sp>
    </p:spTree>
    <p:extLst>
      <p:ext uri="{BB962C8B-B14F-4D97-AF65-F5344CB8AC3E}">
        <p14:creationId xmlns:p14="http://schemas.microsoft.com/office/powerpoint/2010/main" val="3740150281"/>
      </p:ext>
    </p:extLst>
  </p:cSld>
  <p:clrMapOvr>
    <a:masterClrMapping/>
  </p:clrMapOvr>
  <p:transition xmlns:p14="http://schemas.microsoft.com/office/powerpoint/2010/main">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061"/>
          <p:cNvSpPr>
            <a:spLocks noGrp="1" noChangeArrowheads="1"/>
          </p:cNvSpPr>
          <p:nvPr>
            <p:ph type="sldNum" sz="quarter" idx="10"/>
          </p:nvPr>
        </p:nvSpPr>
        <p:spPr>
          <a:xfrm>
            <a:off x="10972800" y="6477000"/>
            <a:ext cx="1219200" cy="381000"/>
          </a:xfrm>
          <a:prstGeom prst="rect">
            <a:avLst/>
          </a:prstGeom>
        </p:spPr>
        <p:txBody>
          <a:bodyPr/>
          <a:lstStyle>
            <a:lvl1pPr>
              <a:defRPr>
                <a:latin typeface="Calibri" panose="020F0502020204030204" pitchFamily="34" charset="0"/>
              </a:defRPr>
            </a:lvl1pPr>
          </a:lstStyle>
          <a:p>
            <a:fld id="{4519947F-5783-4582-B3E0-6E6D930A0226}" type="slidenum">
              <a:rPr lang="en-US" altLang="en-US"/>
              <a:pPr/>
              <a:t>‹#›</a:t>
            </a:fld>
            <a:endParaRPr lang="en-US" altLang="en-US"/>
          </a:p>
        </p:txBody>
      </p:sp>
    </p:spTree>
    <p:extLst>
      <p:ext uri="{BB962C8B-B14F-4D97-AF65-F5344CB8AC3E}">
        <p14:creationId xmlns:p14="http://schemas.microsoft.com/office/powerpoint/2010/main" val="1376381057"/>
      </p:ext>
    </p:extLst>
  </p:cSld>
  <p:clrMapOvr>
    <a:masterClrMapping/>
  </p:clrMapOvr>
  <p:transition xmlns:p14="http://schemas.microsoft.com/office/powerpoint/2010/main">
    <p:zoom/>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Relationship Id="rId16" Type="http://schemas.openxmlformats.org/officeDocument/2006/relationships/theme" Target="../theme/theme2.xml"/><Relationship Id="rId1" Type="http://schemas.openxmlformats.org/officeDocument/2006/relationships/slideLayout" Target="../slideLayouts/slideLayout10.xml"/><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0985" y="286607"/>
            <a:ext cx="11369963" cy="673979"/>
          </a:xfrm>
          <a:prstGeom prst="rect">
            <a:avLst/>
          </a:prstGeom>
        </p:spPr>
        <p:txBody>
          <a:bodyPr vert="horz" lIns="91436" tIns="45718" rIns="91436" bIns="45718" rtlCol="0" anchor="b">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50983" y="1219203"/>
            <a:ext cx="11406908" cy="5209309"/>
          </a:xfrm>
          <a:prstGeom prst="rect">
            <a:avLst/>
          </a:prstGeom>
        </p:spPr>
        <p:txBody>
          <a:bodyPr vert="horz" lIns="91436" tIns="45718" rIns="91436" bIns="45718" rtlCol="0">
            <a:noAutofit/>
          </a:bodyPr>
          <a:lstStyle/>
          <a:p>
            <a:pPr lvl="0"/>
            <a:r>
              <a:rPr lang="en-US" dirty="0" smtClean="0"/>
              <a:t> Click to edit Master text styles</a:t>
            </a:r>
          </a:p>
          <a:p>
            <a:pPr lvl="1"/>
            <a:r>
              <a:rPr lang="en-US" dirty="0" smtClean="0"/>
              <a:t> Second level</a:t>
            </a:r>
          </a:p>
          <a:p>
            <a:pPr lvl="2"/>
            <a:r>
              <a:rPr lang="en-US" dirty="0" smtClean="0"/>
              <a:t> Third level</a:t>
            </a:r>
          </a:p>
          <a:p>
            <a:pPr lvl="3"/>
            <a:r>
              <a:rPr lang="en-US" dirty="0" smtClean="0"/>
              <a:t> Fourth level</a:t>
            </a:r>
          </a:p>
          <a:p>
            <a:pPr lvl="4"/>
            <a:r>
              <a:rPr lang="en-US" dirty="0" smtClean="0"/>
              <a:t> Fifth level</a:t>
            </a:r>
            <a:endParaRPr lang="en-US" dirty="0"/>
          </a:p>
        </p:txBody>
      </p:sp>
      <p:cxnSp>
        <p:nvCxnSpPr>
          <p:cNvPr id="10" name="Straight Connector 9"/>
          <p:cNvCxnSpPr/>
          <p:nvPr/>
        </p:nvCxnSpPr>
        <p:spPr>
          <a:xfrm>
            <a:off x="591131" y="1100537"/>
            <a:ext cx="109728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txBox="1">
            <a:spLocks/>
          </p:cNvSpPr>
          <p:nvPr userDrawn="1"/>
        </p:nvSpPr>
        <p:spPr>
          <a:xfrm>
            <a:off x="0" y="6565686"/>
            <a:ext cx="1066800" cy="273844"/>
          </a:xfrm>
          <a:prstGeom prst="rect">
            <a:avLst/>
          </a:prstGeom>
        </p:spPr>
        <p:txBody>
          <a:bodyPr lIns="91436" tIns="45718" rIns="91436" bIns="45718"/>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F4F2234-F0AC-4578-99CD-21C2B01FA7D4}" type="slidenum">
              <a:rPr lang="en-US" sz="1600" b="0" smtClean="0"/>
              <a:pPr/>
              <a:t>‹#›</a:t>
            </a:fld>
            <a:endParaRPr lang="en-US" sz="1600" b="0" dirty="0"/>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78" r:id="rId3"/>
    <p:sldLayoutId id="2147483679" r:id="rId4"/>
    <p:sldLayoutId id="2147483680" r:id="rId5"/>
    <p:sldLayoutId id="2147483681" r:id="rId6"/>
    <p:sldLayoutId id="2147483682" r:id="rId7"/>
    <p:sldLayoutId id="2147483683" r:id="rId8"/>
    <p:sldLayoutId id="2147483684" r:id="rId9"/>
  </p:sldLayoutIdLst>
  <p:timing>
    <p:tnLst>
      <p:par>
        <p:cTn xmlns:p14="http://schemas.microsoft.com/office/powerpoint/2010/main" id="1" dur="indefinite" restart="never" nodeType="tmRoot"/>
      </p:par>
    </p:tnLst>
  </p:timing>
  <p:hf hdr="0" ftr="0" dt="0"/>
  <p:txStyles>
    <p:titleStyle>
      <a:lvl1pPr algn="ctr" defTabSz="914354" rtl="0" eaLnBrk="1" latinLnBrk="0" hangingPunct="1">
        <a:lnSpc>
          <a:spcPct val="85000"/>
        </a:lnSpc>
        <a:spcBef>
          <a:spcPct val="0"/>
        </a:spcBef>
        <a:buNone/>
        <a:defRPr sz="4400" kern="1200" spc="-51" baseline="0">
          <a:solidFill>
            <a:schemeClr val="tx1"/>
          </a:solidFill>
          <a:effectLst>
            <a:outerShdw blurRad="50800" dist="38100" dir="2700000" algn="tl" rotWithShape="0">
              <a:prstClr val="black">
                <a:alpha val="40000"/>
              </a:prstClr>
            </a:outerShdw>
          </a:effectLst>
          <a:latin typeface="Berlin Sans FB Demi" panose="020E0802020502020306" pitchFamily="34" charset="0"/>
          <a:ea typeface="+mj-ea"/>
          <a:cs typeface="+mj-cs"/>
        </a:defRPr>
      </a:lvl1pPr>
    </p:titleStyle>
    <p:body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056"/>
          <p:cNvSpPr>
            <a:spLocks noChangeArrowheads="1"/>
          </p:cNvSpPr>
          <p:nvPr/>
        </p:nvSpPr>
        <p:spPr bwMode="gray">
          <a:xfrm>
            <a:off x="406401" y="1143000"/>
            <a:ext cx="10968567" cy="46038"/>
          </a:xfrm>
          <a:prstGeom prst="rect">
            <a:avLst/>
          </a:prstGeom>
          <a:gradFill rotWithShape="0">
            <a:gsLst>
              <a:gs pos="0">
                <a:srgbClr val="008080">
                  <a:alpha val="95000"/>
                </a:srgbClr>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defTabSz="914400" eaLnBrk="1" fontAlgn="base" hangingPunct="1">
              <a:spcBef>
                <a:spcPct val="0"/>
              </a:spcBef>
              <a:spcAft>
                <a:spcPct val="0"/>
              </a:spcAft>
              <a:defRPr/>
            </a:pPr>
            <a:endParaRPr kumimoji="1" lang="en-US" altLang="en-US" sz="2400" smtClean="0">
              <a:solidFill>
                <a:srgbClr val="000000"/>
              </a:solidFill>
            </a:endParaRPr>
          </a:p>
        </p:txBody>
      </p:sp>
      <p:sp>
        <p:nvSpPr>
          <p:cNvPr id="2051" name="Rectangle 2057"/>
          <p:cNvSpPr>
            <a:spLocks noGrp="1" noChangeArrowheads="1"/>
          </p:cNvSpPr>
          <p:nvPr>
            <p:ph type="title"/>
          </p:nvPr>
        </p:nvSpPr>
        <p:spPr bwMode="auto">
          <a:xfrm>
            <a:off x="203200" y="304800"/>
            <a:ext cx="1168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smtClean="0"/>
              <a:t>Click to edit Master title style</a:t>
            </a:r>
          </a:p>
        </p:txBody>
      </p:sp>
      <p:sp>
        <p:nvSpPr>
          <p:cNvPr id="2052" name="Rectangle 2058"/>
          <p:cNvSpPr>
            <a:spLocks noGrp="1" noChangeArrowheads="1"/>
          </p:cNvSpPr>
          <p:nvPr>
            <p:ph type="body" idx="1"/>
          </p:nvPr>
        </p:nvSpPr>
        <p:spPr bwMode="auto">
          <a:xfrm>
            <a:off x="406400" y="1295400"/>
            <a:ext cx="11176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928781" name="Rectangle 2061"/>
          <p:cNvSpPr>
            <a:spLocks noGrp="1" noChangeArrowheads="1"/>
          </p:cNvSpPr>
          <p:nvPr>
            <p:ph type="sldNum" sz="quarter" idx="4"/>
          </p:nvPr>
        </p:nvSpPr>
        <p:spPr bwMode="auto">
          <a:xfrm>
            <a:off x="9652000" y="6477000"/>
            <a:ext cx="25400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defTabSz="914400" fontAlgn="base">
              <a:spcBef>
                <a:spcPct val="0"/>
              </a:spcBef>
              <a:spcAft>
                <a:spcPct val="0"/>
              </a:spcAft>
            </a:pPr>
            <a:fld id="{ADE5E639-12BF-4B50-92D4-DA62F252029C}" type="slidenum">
              <a:rPr lang="en-US" altLang="en-US" smtClean="0">
                <a:solidFill>
                  <a:srgbClr val="000000"/>
                </a:solidFill>
              </a:rPr>
              <a:pPr defTabSz="914400" fontAlgn="base">
                <a:spcBef>
                  <a:spcPct val="0"/>
                </a:spcBef>
                <a:spcAft>
                  <a:spcPct val="0"/>
                </a:spcAft>
              </a:pPr>
              <a:t>‹#›</a:t>
            </a:fld>
            <a:endParaRPr lang="en-US" altLang="en-US" smtClean="0">
              <a:solidFill>
                <a:srgbClr val="000000"/>
              </a:solidFill>
            </a:endParaRPr>
          </a:p>
        </p:txBody>
      </p:sp>
    </p:spTree>
    <p:extLst>
      <p:ext uri="{BB962C8B-B14F-4D97-AF65-F5344CB8AC3E}">
        <p14:creationId xmlns:p14="http://schemas.microsoft.com/office/powerpoint/2010/main" val="157091583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Lst>
  <p:transition xmlns:p14="http://schemas.microsoft.com/office/powerpoint/2010/main">
    <p:zoom/>
  </p:transition>
  <p:hf hdr="0"/>
  <p:txStyles>
    <p:title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Berlin Sans FB Demi" pitchFamily="34" charset="0"/>
        </a:defRPr>
      </a:lvl2pPr>
      <a:lvl3pPr algn="ctr" rtl="0" eaLnBrk="0" fontAlgn="base" hangingPunct="0">
        <a:spcBef>
          <a:spcPct val="0"/>
        </a:spcBef>
        <a:spcAft>
          <a:spcPct val="0"/>
        </a:spcAft>
        <a:defRPr sz="3600" b="1">
          <a:solidFill>
            <a:schemeClr val="tx2"/>
          </a:solidFill>
          <a:latin typeface="Berlin Sans FB Demi" pitchFamily="34" charset="0"/>
        </a:defRPr>
      </a:lvl3pPr>
      <a:lvl4pPr algn="ctr" rtl="0" eaLnBrk="0" fontAlgn="base" hangingPunct="0">
        <a:spcBef>
          <a:spcPct val="0"/>
        </a:spcBef>
        <a:spcAft>
          <a:spcPct val="0"/>
        </a:spcAft>
        <a:defRPr sz="3600" b="1">
          <a:solidFill>
            <a:schemeClr val="tx2"/>
          </a:solidFill>
          <a:latin typeface="Berlin Sans FB Demi" pitchFamily="34" charset="0"/>
        </a:defRPr>
      </a:lvl4pPr>
      <a:lvl5pPr algn="ctr" rtl="0" eaLnBrk="0" fontAlgn="base" hangingPunct="0">
        <a:spcBef>
          <a:spcPct val="0"/>
        </a:spcBef>
        <a:spcAft>
          <a:spcPct val="0"/>
        </a:spcAft>
        <a:defRPr sz="3600" b="1">
          <a:solidFill>
            <a:schemeClr val="tx2"/>
          </a:solidFill>
          <a:latin typeface="Berlin Sans FB Demi" pitchFamily="34" charset="0"/>
        </a:defRPr>
      </a:lvl5pPr>
      <a:lvl6pPr marL="457200" algn="ctr" rtl="0" fontAlgn="base">
        <a:spcBef>
          <a:spcPct val="0"/>
        </a:spcBef>
        <a:spcAft>
          <a:spcPct val="0"/>
        </a:spcAft>
        <a:defRPr sz="3600" b="1">
          <a:solidFill>
            <a:schemeClr val="tx2"/>
          </a:solidFill>
          <a:latin typeface="Berlin Sans FB Demi" pitchFamily="34" charset="0"/>
        </a:defRPr>
      </a:lvl6pPr>
      <a:lvl7pPr marL="914400" algn="ctr" rtl="0" fontAlgn="base">
        <a:spcBef>
          <a:spcPct val="0"/>
        </a:spcBef>
        <a:spcAft>
          <a:spcPct val="0"/>
        </a:spcAft>
        <a:defRPr sz="3600" b="1">
          <a:solidFill>
            <a:schemeClr val="tx2"/>
          </a:solidFill>
          <a:latin typeface="Berlin Sans FB Demi" pitchFamily="34" charset="0"/>
        </a:defRPr>
      </a:lvl7pPr>
      <a:lvl8pPr marL="1371600" algn="ctr" rtl="0" fontAlgn="base">
        <a:spcBef>
          <a:spcPct val="0"/>
        </a:spcBef>
        <a:spcAft>
          <a:spcPct val="0"/>
        </a:spcAft>
        <a:defRPr sz="3600" b="1">
          <a:solidFill>
            <a:schemeClr val="tx2"/>
          </a:solidFill>
          <a:latin typeface="Berlin Sans FB Demi" pitchFamily="34" charset="0"/>
        </a:defRPr>
      </a:lvl8pPr>
      <a:lvl9pPr marL="1828800" algn="ctr" rtl="0" fontAlgn="base">
        <a:spcBef>
          <a:spcPct val="0"/>
        </a:spcBef>
        <a:spcAft>
          <a:spcPct val="0"/>
        </a:spcAft>
        <a:defRPr sz="3600" b="1">
          <a:solidFill>
            <a:schemeClr val="tx2"/>
          </a:solidFill>
          <a:latin typeface="Berlin Sans FB Demi"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emf"/><Relationship Id="rId3" Type="http://schemas.openxmlformats.org/officeDocument/2006/relationships/image" Target="../media/image32.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11" Type="http://schemas.openxmlformats.org/officeDocument/2006/relationships/image" Target="../media/image38.png"/><Relationship Id="rId12" Type="http://schemas.openxmlformats.org/officeDocument/2006/relationships/image" Target="../media/image39.png"/><Relationship Id="rId1" Type="http://schemas.openxmlformats.org/officeDocument/2006/relationships/vmlDrawing" Target="../drawings/vmlDrawing2.vml"/><Relationship Id="rId2" Type="http://schemas.openxmlformats.org/officeDocument/2006/relationships/slideLayout" Target="../slideLayouts/slideLayout5.xml"/><Relationship Id="rId3" Type="http://schemas.openxmlformats.org/officeDocument/2006/relationships/notesSlide" Target="../notesSlides/notesSlide14.xml"/><Relationship Id="rId4" Type="http://schemas.openxmlformats.org/officeDocument/2006/relationships/oleObject" Target="../embeddings/oleObject3.bin"/><Relationship Id="rId5" Type="http://schemas.openxmlformats.org/officeDocument/2006/relationships/image" Target="../media/image34.wmf"/><Relationship Id="rId6" Type="http://schemas.openxmlformats.org/officeDocument/2006/relationships/oleObject" Target="../embeddings/oleObject4.bin"/><Relationship Id="rId7" Type="http://schemas.openxmlformats.org/officeDocument/2006/relationships/image" Target="../media/image35.wmf"/><Relationship Id="rId8" Type="http://schemas.openxmlformats.org/officeDocument/2006/relationships/oleObject" Target="../embeddings/oleObject5.bin"/><Relationship Id="rId9" Type="http://schemas.openxmlformats.org/officeDocument/2006/relationships/image" Target="../media/image36.wmf"/><Relationship Id="rId10"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41.emf"/><Relationship Id="rId4" Type="http://schemas.openxmlformats.org/officeDocument/2006/relationships/image" Target="../media/image42.emf"/><Relationship Id="rId5" Type="http://schemas.openxmlformats.org/officeDocument/2006/relationships/image" Target="../media/image43.emf"/><Relationship Id="rId6" Type="http://schemas.openxmlformats.org/officeDocument/2006/relationships/image" Target="../media/image44.emf"/><Relationship Id="rId7" Type="http://schemas.openxmlformats.org/officeDocument/2006/relationships/image" Target="../media/image45.emf"/><Relationship Id="rId8" Type="http://schemas.openxmlformats.org/officeDocument/2006/relationships/image" Target="../media/image46.emf"/><Relationship Id="rId9" Type="http://schemas.openxmlformats.org/officeDocument/2006/relationships/image" Target="../media/image47.emf"/><Relationship Id="rId10" Type="http://schemas.openxmlformats.org/officeDocument/2006/relationships/image" Target="../media/image48.emf"/><Relationship Id="rId1" Type="http://schemas.openxmlformats.org/officeDocument/2006/relationships/slideLayout" Target="../slideLayouts/slideLayout5.xml"/><Relationship Id="rId2" Type="http://schemas.openxmlformats.org/officeDocument/2006/relationships/image" Target="../media/image40.em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oleObject" Target="../embeddings/oleObject6.bin"/><Relationship Id="rId5" Type="http://schemas.openxmlformats.org/officeDocument/2006/relationships/image" Target="../media/image49.wmf"/><Relationship Id="rId6" Type="http://schemas.openxmlformats.org/officeDocument/2006/relationships/image" Target="../media/image50.png"/><Relationship Id="rId1" Type="http://schemas.openxmlformats.org/officeDocument/2006/relationships/vmlDrawing" Target="../drawings/vmlDrawing3.vml"/><Relationship Id="rId2"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oleObject" Target="../embeddings/oleObject7.bin"/><Relationship Id="rId5" Type="http://schemas.openxmlformats.org/officeDocument/2006/relationships/image" Target="../media/image51.wmf"/><Relationship Id="rId6" Type="http://schemas.openxmlformats.org/officeDocument/2006/relationships/image" Target="../media/image52.jpeg"/><Relationship Id="rId7" Type="http://schemas.openxmlformats.org/officeDocument/2006/relationships/image" Target="../media/image53.png"/><Relationship Id="rId8" Type="http://schemas.openxmlformats.org/officeDocument/2006/relationships/image" Target="../media/image54.gif"/><Relationship Id="rId9" Type="http://schemas.openxmlformats.org/officeDocument/2006/relationships/image" Target="../media/image55.jpeg"/><Relationship Id="rId1" Type="http://schemas.openxmlformats.org/officeDocument/2006/relationships/vmlDrawing" Target="../drawings/vmlDrawing4.vml"/><Relationship Id="rId2"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wmf"/><Relationship Id="rId5" Type="http://schemas.openxmlformats.org/officeDocument/2006/relationships/image" Target="../media/image58.png"/><Relationship Id="rId6" Type="http://schemas.openxmlformats.org/officeDocument/2006/relationships/image" Target="../media/image59.png"/><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60.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oleObject" Target="../embeddings/oleObject8.bin"/><Relationship Id="rId5" Type="http://schemas.openxmlformats.org/officeDocument/2006/relationships/image" Target="../media/image61.wmf"/><Relationship Id="rId6" Type="http://schemas.openxmlformats.org/officeDocument/2006/relationships/oleObject" Target="../embeddings/oleObject9.bin"/><Relationship Id="rId7" Type="http://schemas.openxmlformats.org/officeDocument/2006/relationships/image" Target="../media/image62.wmf"/><Relationship Id="rId1" Type="http://schemas.openxmlformats.org/officeDocument/2006/relationships/vmlDrawing" Target="../drawings/vmlDrawing5.vml"/><Relationship Id="rId2"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6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4.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oleObject" Target="../embeddings/oleObject1.bin"/><Relationship Id="rId5" Type="http://schemas.openxmlformats.org/officeDocument/2006/relationships/image" Target="../media/image3.emf"/><Relationship Id="rId6" Type="http://schemas.openxmlformats.org/officeDocument/2006/relationships/oleObject" Target="../embeddings/oleObject2.bin"/><Relationship Id="rId7" Type="http://schemas.openxmlformats.org/officeDocument/2006/relationships/image" Target="../media/image4.wmf"/><Relationship Id="rId8" Type="http://schemas.openxmlformats.org/officeDocument/2006/relationships/image" Target="../media/image5.png"/><Relationship Id="rId9" Type="http://schemas.openxmlformats.org/officeDocument/2006/relationships/image" Target="../media/image6.gi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oleObject" Target="../embeddings/oleObject10.bin"/><Relationship Id="rId5" Type="http://schemas.openxmlformats.org/officeDocument/2006/relationships/image" Target="../media/image66.emf"/><Relationship Id="rId6" Type="http://schemas.openxmlformats.org/officeDocument/2006/relationships/image" Target="../media/image67.png"/><Relationship Id="rId1" Type="http://schemas.openxmlformats.org/officeDocument/2006/relationships/vmlDrawing" Target="../drawings/vmlDrawing6.vml"/><Relationship Id="rId2"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4.xml"/><Relationship Id="rId4" Type="http://schemas.openxmlformats.org/officeDocument/2006/relationships/oleObject" Target="../embeddings/oleObject11.bin"/><Relationship Id="rId5" Type="http://schemas.openxmlformats.org/officeDocument/2006/relationships/image" Target="../media/image68.wmf"/><Relationship Id="rId6" Type="http://schemas.openxmlformats.org/officeDocument/2006/relationships/oleObject" Target="../embeddings/oleObject12.bin"/><Relationship Id="rId7" Type="http://schemas.openxmlformats.org/officeDocument/2006/relationships/image" Target="../media/image69.wmf"/><Relationship Id="rId1" Type="http://schemas.openxmlformats.org/officeDocument/2006/relationships/vmlDrawing" Target="../drawings/vmlDrawing7.vml"/><Relationship Id="rId2"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70.png"/></Relationships>
</file>

<file path=ppt/slides/_rels/slide33.xml.rels><?xml version="1.0" encoding="UTF-8" standalone="yes"?>
<Relationships xmlns="http://schemas.openxmlformats.org/package/2006/relationships"><Relationship Id="rId3" Type="http://schemas.openxmlformats.org/officeDocument/2006/relationships/image" Target="../media/image71.emf"/><Relationship Id="rId4" Type="http://schemas.openxmlformats.org/officeDocument/2006/relationships/image" Target="../media/image72.emf"/><Relationship Id="rId5" Type="http://schemas.openxmlformats.org/officeDocument/2006/relationships/image" Target="../media/image73.emf"/><Relationship Id="rId6" Type="http://schemas.openxmlformats.org/officeDocument/2006/relationships/image" Target="../media/image74.emf"/><Relationship Id="rId7" Type="http://schemas.openxmlformats.org/officeDocument/2006/relationships/image" Target="../media/image75.emf"/><Relationship Id="rId8" Type="http://schemas.openxmlformats.org/officeDocument/2006/relationships/image" Target="../media/image76.emf"/><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jpe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9.xml.rels><?xml version="1.0" encoding="UTF-8" standalone="yes"?>
<Relationships xmlns="http://schemas.openxmlformats.org/package/2006/relationships"><Relationship Id="rId3" Type="http://schemas.openxmlformats.org/officeDocument/2006/relationships/image" Target="../media/image83.wmf"/><Relationship Id="rId4" Type="http://schemas.openxmlformats.org/officeDocument/2006/relationships/image" Target="../media/image84.wmf"/><Relationship Id="rId5" Type="http://schemas.openxmlformats.org/officeDocument/2006/relationships/image" Target="../media/image85.wmf"/><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jpeg"/><Relationship Id="rId5" Type="http://schemas.openxmlformats.org/officeDocument/2006/relationships/image" Target="../media/image9.jpeg"/><Relationship Id="rId6"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9.png"/></Relationships>
</file>

<file path=ppt/slides/_rels/slide43.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1" Type="http://schemas.openxmlformats.org/officeDocument/2006/relationships/slideLayout" Target="../slideLayouts/slideLayout8.xml"/><Relationship Id="rId2" Type="http://schemas.openxmlformats.org/officeDocument/2006/relationships/image" Target="../media/image90.png"/></Relationships>
</file>

<file path=ppt/slides/_rels/slide44.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96.wmf"/></Relationships>
</file>

<file path=ppt/slides/_rels/slide48.xml.rels><?xml version="1.0" encoding="UTF-8" standalone="yes"?>
<Relationships xmlns="http://schemas.openxmlformats.org/package/2006/relationships"><Relationship Id="rId3" Type="http://schemas.openxmlformats.org/officeDocument/2006/relationships/image" Target="../media/image97.wmf"/><Relationship Id="rId4" Type="http://schemas.openxmlformats.org/officeDocument/2006/relationships/image" Target="../media/image98.wmf"/><Relationship Id="rId5" Type="http://schemas.openxmlformats.org/officeDocument/2006/relationships/image" Target="../media/image99.png"/><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12.jpeg"/><Relationship Id="rId5" Type="http://schemas.openxmlformats.org/officeDocument/2006/relationships/image" Target="../media/image13.gi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10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0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0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0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0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6.xml.rels><?xml version="1.0" encoding="UTF-8" standalone="yes"?>
<Relationships xmlns="http://schemas.openxmlformats.org/package/2006/relationships"><Relationship Id="rId3" Type="http://schemas.openxmlformats.org/officeDocument/2006/relationships/hyperlink" Target="http://www.wolfram.com/products/mathematica/" TargetMode="External"/><Relationship Id="rId4" Type="http://schemas.openxmlformats.org/officeDocument/2006/relationships/hyperlink" Target="http://www.amazon.com/exec/obidos/ASIN/0062731025/ref=nosim/weisstein-20" TargetMode="External"/><Relationship Id="rId5" Type="http://schemas.openxmlformats.org/officeDocument/2006/relationships/hyperlink" Target="http://mathworld.wolfram.com/ChernoffFace.html" TargetMode="External"/><Relationship Id="rId6" Type="http://schemas.openxmlformats.org/officeDocument/2006/relationships/image" Target="../media/image105.png"/><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57.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07.png"/><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58.xml.rels><?xml version="1.0" encoding="UTF-8" standalone="yes"?>
<Relationships xmlns="http://schemas.openxmlformats.org/package/2006/relationships"><Relationship Id="rId3" Type="http://schemas.openxmlformats.org/officeDocument/2006/relationships/image" Target="../media/image108.jpeg"/><Relationship Id="rId4" Type="http://schemas.openxmlformats.org/officeDocument/2006/relationships/image" Target="../media/image109.png"/><Relationship Id="rId5" Type="http://schemas.openxmlformats.org/officeDocument/2006/relationships/image" Target="../media/image110.png"/><Relationship Id="rId6" Type="http://schemas.openxmlformats.org/officeDocument/2006/relationships/image" Target="../media/image111.jpeg"/><Relationship Id="rId7" Type="http://schemas.openxmlformats.org/officeDocument/2006/relationships/image" Target="../media/image112.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113.jp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0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110.png"/></Relationships>
</file>

<file path=ppt/slides/_rels/slide62.xml.rels><?xml version="1.0" encoding="UTF-8" standalone="yes"?>
<Relationships xmlns="http://schemas.openxmlformats.org/package/2006/relationships"><Relationship Id="rId3" Type="http://schemas.openxmlformats.org/officeDocument/2006/relationships/image" Target="../media/image111.jpeg"/><Relationship Id="rId4" Type="http://schemas.openxmlformats.org/officeDocument/2006/relationships/image" Target="../media/image114.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12.png"/></Relationships>
</file>

<file path=ppt/slides/_rels/slide64.xml.rels><?xml version="1.0" encoding="UTF-8" standalone="yes"?>
<Relationships xmlns="http://schemas.openxmlformats.org/package/2006/relationships"><Relationship Id="rId3" Type="http://schemas.openxmlformats.org/officeDocument/2006/relationships/image" Target="../media/image115.jpeg"/><Relationship Id="rId4" Type="http://schemas.openxmlformats.org/officeDocument/2006/relationships/image" Target="../media/image108.jpe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5.xml.rels><?xml version="1.0" encoding="UTF-8" standalone="yes"?>
<Relationships xmlns="http://schemas.openxmlformats.org/package/2006/relationships"><Relationship Id="rId3" Type="http://schemas.openxmlformats.org/officeDocument/2006/relationships/image" Target="../media/image116.png"/><Relationship Id="rId4" Type="http://schemas.openxmlformats.org/officeDocument/2006/relationships/image" Target="../media/image117.jp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6.xml.rels><?xml version="1.0" encoding="UTF-8" standalone="yes"?>
<Relationships xmlns="http://schemas.openxmlformats.org/package/2006/relationships"><Relationship Id="rId3" Type="http://schemas.openxmlformats.org/officeDocument/2006/relationships/image" Target="../media/image118.png"/><Relationship Id="rId4" Type="http://schemas.openxmlformats.org/officeDocument/2006/relationships/image" Target="../media/image119.jpeg"/><Relationship Id="rId5" Type="http://schemas.openxmlformats.org/officeDocument/2006/relationships/image" Target="../media/image120.gif"/><Relationship Id="rId6" Type="http://schemas.openxmlformats.org/officeDocument/2006/relationships/image" Target="../media/image121.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56.xml"/><Relationship Id="rId4" Type="http://schemas.openxmlformats.org/officeDocument/2006/relationships/oleObject" Target="../embeddings/oleObject13.bin"/><Relationship Id="rId5" Type="http://schemas.openxmlformats.org/officeDocument/2006/relationships/image" Target="../media/image122.wmf"/><Relationship Id="rId6" Type="http://schemas.openxmlformats.org/officeDocument/2006/relationships/oleObject" Target="../embeddings/oleObject14.bin"/><Relationship Id="rId7" Type="http://schemas.openxmlformats.org/officeDocument/2006/relationships/image" Target="../media/image123.wmf"/><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4.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57.xml"/><Relationship Id="rId4" Type="http://schemas.openxmlformats.org/officeDocument/2006/relationships/oleObject" Target="../embeddings/oleObject15.bin"/><Relationship Id="rId5" Type="http://schemas.openxmlformats.org/officeDocument/2006/relationships/image" Target="../media/image125.wmf"/><Relationship Id="rId6" Type="http://schemas.openxmlformats.org/officeDocument/2006/relationships/oleObject" Target="../embeddings/oleObject16.bin"/><Relationship Id="rId7" Type="http://schemas.openxmlformats.org/officeDocument/2006/relationships/image" Target="../media/image126.wmf"/><Relationship Id="rId8" Type="http://schemas.openxmlformats.org/officeDocument/2006/relationships/oleObject" Target="../embeddings/oleObject17.bin"/><Relationship Id="rId9" Type="http://schemas.openxmlformats.org/officeDocument/2006/relationships/image" Target="../media/image127.wmf"/><Relationship Id="rId10" Type="http://schemas.openxmlformats.org/officeDocument/2006/relationships/oleObject" Target="../embeddings/oleObject18.bin"/><Relationship Id="rId11" Type="http://schemas.openxmlformats.org/officeDocument/2006/relationships/image" Target="../media/image128.wmf"/><Relationship Id="rId1" Type="http://schemas.openxmlformats.org/officeDocument/2006/relationships/vmlDrawing" Target="../drawings/vmlDrawing9.vml"/><Relationship Id="rId2"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9.png"/><Relationship Id="rId3" Type="http://schemas.openxmlformats.org/officeDocument/2006/relationships/image" Target="../media/image130.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8.xml"/><Relationship Id="rId4" Type="http://schemas.openxmlformats.org/officeDocument/2006/relationships/oleObject" Target="../embeddings/oleObject19.bin"/><Relationship Id="rId5" Type="http://schemas.openxmlformats.org/officeDocument/2006/relationships/image" Target="../media/image131.emf"/><Relationship Id="rId6" Type="http://schemas.openxmlformats.org/officeDocument/2006/relationships/oleObject" Target="../embeddings/Microsoft_Excel_97_-_2004_Worksheet1.xls"/><Relationship Id="rId7" Type="http://schemas.openxmlformats.org/officeDocument/2006/relationships/image" Target="../media/image132.emf"/><Relationship Id="rId8" Type="http://schemas.openxmlformats.org/officeDocument/2006/relationships/oleObject" Target="../embeddings/oleObject20.bin"/><Relationship Id="rId9" Type="http://schemas.openxmlformats.org/officeDocument/2006/relationships/image" Target="../media/image133.wmf"/><Relationship Id="rId10" Type="http://schemas.openxmlformats.org/officeDocument/2006/relationships/image" Target="../media/image134.png"/><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59.xml"/><Relationship Id="rId4" Type="http://schemas.openxmlformats.org/officeDocument/2006/relationships/oleObject" Target="../embeddings/oleObject21.bin"/><Relationship Id="rId5" Type="http://schemas.openxmlformats.org/officeDocument/2006/relationships/image" Target="../media/image135.wmf"/><Relationship Id="rId1" Type="http://schemas.openxmlformats.org/officeDocument/2006/relationships/vmlDrawing" Target="../drawings/vmlDrawing11.vml"/><Relationship Id="rId2"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60.xml"/><Relationship Id="rId4" Type="http://schemas.openxmlformats.org/officeDocument/2006/relationships/oleObject" Target="../embeddings/oleObject22.bin"/><Relationship Id="rId5" Type="http://schemas.openxmlformats.org/officeDocument/2006/relationships/image" Target="../media/image136.wmf"/><Relationship Id="rId6" Type="http://schemas.openxmlformats.org/officeDocument/2006/relationships/oleObject" Target="../embeddings/oleObject23.bin"/><Relationship Id="rId7" Type="http://schemas.openxmlformats.org/officeDocument/2006/relationships/image" Target="../media/image137.wmf"/><Relationship Id="rId8" Type="http://schemas.openxmlformats.org/officeDocument/2006/relationships/image" Target="../media/image138.emf"/><Relationship Id="rId1" Type="http://schemas.openxmlformats.org/officeDocument/2006/relationships/vmlDrawing" Target="../drawings/vmlDrawing12.vml"/><Relationship Id="rId2"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1" Type="http://schemas.openxmlformats.org/officeDocument/2006/relationships/image" Target="../media/image142.emf"/><Relationship Id="rId12" Type="http://schemas.openxmlformats.org/officeDocument/2006/relationships/oleObject" Target="../embeddings/oleObject28.bin"/><Relationship Id="rId13" Type="http://schemas.openxmlformats.org/officeDocument/2006/relationships/image" Target="../media/image133.wmf"/><Relationship Id="rId1" Type="http://schemas.openxmlformats.org/officeDocument/2006/relationships/vmlDrawing" Target="../drawings/vmlDrawing13.vml"/><Relationship Id="rId2" Type="http://schemas.openxmlformats.org/officeDocument/2006/relationships/slideLayout" Target="../slideLayouts/slideLayout2.xml"/><Relationship Id="rId3" Type="http://schemas.openxmlformats.org/officeDocument/2006/relationships/notesSlide" Target="../notesSlides/notesSlide61.xml"/><Relationship Id="rId4" Type="http://schemas.openxmlformats.org/officeDocument/2006/relationships/oleObject" Target="../embeddings/oleObject24.bin"/><Relationship Id="rId5" Type="http://schemas.openxmlformats.org/officeDocument/2006/relationships/image" Target="../media/image139.emf"/><Relationship Id="rId6" Type="http://schemas.openxmlformats.org/officeDocument/2006/relationships/oleObject" Target="../embeddings/oleObject25.bin"/><Relationship Id="rId7" Type="http://schemas.openxmlformats.org/officeDocument/2006/relationships/image" Target="../media/image140.emf"/><Relationship Id="rId8" Type="http://schemas.openxmlformats.org/officeDocument/2006/relationships/oleObject" Target="../embeddings/oleObject26.bin"/><Relationship Id="rId9" Type="http://schemas.openxmlformats.org/officeDocument/2006/relationships/image" Target="../media/image141.emf"/><Relationship Id="rId10" Type="http://schemas.openxmlformats.org/officeDocument/2006/relationships/oleObject" Target="../embeddings/oleObject27.bin"/></Relationships>
</file>

<file path=ppt/slides/_rels/slide77.xml.rels><?xml version="1.0" encoding="UTF-8" standalone="yes"?>
<Relationships xmlns="http://schemas.openxmlformats.org/package/2006/relationships"><Relationship Id="rId3" Type="http://schemas.openxmlformats.org/officeDocument/2006/relationships/image" Target="../media/image143.jpeg"/><Relationship Id="rId4" Type="http://schemas.openxmlformats.org/officeDocument/2006/relationships/image" Target="../media/image144.jpeg"/><Relationship Id="rId5" Type="http://schemas.openxmlformats.org/officeDocument/2006/relationships/image" Target="../media/image145.jpeg"/><Relationship Id="rId6" Type="http://schemas.openxmlformats.org/officeDocument/2006/relationships/image" Target="../media/image146.jpeg"/><Relationship Id="rId7" Type="http://schemas.openxmlformats.org/officeDocument/2006/relationships/image" Target="../media/image147.jpeg"/><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63.xml"/><Relationship Id="rId4" Type="http://schemas.openxmlformats.org/officeDocument/2006/relationships/oleObject" Target="../embeddings/oleObject29.bin"/><Relationship Id="rId5" Type="http://schemas.openxmlformats.org/officeDocument/2006/relationships/image" Target="../media/image148.wmf"/><Relationship Id="rId6" Type="http://schemas.openxmlformats.org/officeDocument/2006/relationships/oleObject" Target="../embeddings/oleObject30.bin"/><Relationship Id="rId7" Type="http://schemas.openxmlformats.org/officeDocument/2006/relationships/image" Target="../media/image149.wmf"/><Relationship Id="rId8" Type="http://schemas.openxmlformats.org/officeDocument/2006/relationships/image" Target="../media/image145.jpeg"/><Relationship Id="rId1" Type="http://schemas.openxmlformats.org/officeDocument/2006/relationships/vmlDrawing" Target="../drawings/vmlDrawing14.vml"/><Relationship Id="rId2"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64.xml"/><Relationship Id="rId4" Type="http://schemas.openxmlformats.org/officeDocument/2006/relationships/oleObject" Target="../embeddings/oleObject31.bin"/><Relationship Id="rId5" Type="http://schemas.openxmlformats.org/officeDocument/2006/relationships/image" Target="../media/image150.wmf"/><Relationship Id="rId1" Type="http://schemas.openxmlformats.org/officeDocument/2006/relationships/vmlDrawing" Target="../drawings/vmlDrawing15.vml"/><Relationship Id="rId2"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65.xml"/><Relationship Id="rId4" Type="http://schemas.openxmlformats.org/officeDocument/2006/relationships/oleObject" Target="../embeddings/oleObject32.bin"/><Relationship Id="rId5" Type="http://schemas.openxmlformats.org/officeDocument/2006/relationships/image" Target="../media/image151.wmf"/><Relationship Id="rId6" Type="http://schemas.openxmlformats.org/officeDocument/2006/relationships/oleObject" Target="../embeddings/oleObject33.bin"/><Relationship Id="rId7" Type="http://schemas.openxmlformats.org/officeDocument/2006/relationships/image" Target="../media/image152.wmf"/><Relationship Id="rId1" Type="http://schemas.openxmlformats.org/officeDocument/2006/relationships/vmlDrawing" Target="../drawings/vmlDrawing16.vml"/><Relationship Id="rId2"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66.xml"/><Relationship Id="rId4" Type="http://schemas.openxmlformats.org/officeDocument/2006/relationships/oleObject" Target="../embeddings/oleObject34.bin"/><Relationship Id="rId5" Type="http://schemas.openxmlformats.org/officeDocument/2006/relationships/image" Target="../media/image151.wmf"/><Relationship Id="rId6" Type="http://schemas.openxmlformats.org/officeDocument/2006/relationships/oleObject" Target="../embeddings/oleObject35.bin"/><Relationship Id="rId7" Type="http://schemas.openxmlformats.org/officeDocument/2006/relationships/image" Target="../media/image153.wmf"/><Relationship Id="rId1" Type="http://schemas.openxmlformats.org/officeDocument/2006/relationships/vmlDrawing" Target="../drawings/vmlDrawing17.vml"/><Relationship Id="rId2"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67.xml"/><Relationship Id="rId4" Type="http://schemas.openxmlformats.org/officeDocument/2006/relationships/image" Target="../media/image155.jpeg"/><Relationship Id="rId5" Type="http://schemas.openxmlformats.org/officeDocument/2006/relationships/oleObject" Target="../embeddings/oleObject36.bin"/><Relationship Id="rId6" Type="http://schemas.openxmlformats.org/officeDocument/2006/relationships/image" Target="../media/image154.wmf"/><Relationship Id="rId1" Type="http://schemas.openxmlformats.org/officeDocument/2006/relationships/vmlDrawing" Target="../drawings/vmlDrawing18.vml"/><Relationship Id="rId2"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68.xml"/><Relationship Id="rId4" Type="http://schemas.openxmlformats.org/officeDocument/2006/relationships/oleObject" Target="../embeddings/oleObject37.bin"/><Relationship Id="rId5" Type="http://schemas.openxmlformats.org/officeDocument/2006/relationships/image" Target="../media/image156.wmf"/><Relationship Id="rId6" Type="http://schemas.openxmlformats.org/officeDocument/2006/relationships/oleObject" Target="../embeddings/oleObject38.bin"/><Relationship Id="rId7" Type="http://schemas.openxmlformats.org/officeDocument/2006/relationships/image" Target="../media/image157.wmf"/><Relationship Id="rId8" Type="http://schemas.openxmlformats.org/officeDocument/2006/relationships/oleObject" Target="../embeddings/oleObject39.bin"/><Relationship Id="rId9" Type="http://schemas.openxmlformats.org/officeDocument/2006/relationships/image" Target="../media/image154.wmf"/><Relationship Id="rId10" Type="http://schemas.openxmlformats.org/officeDocument/2006/relationships/image" Target="../media/image158.png"/><Relationship Id="rId1" Type="http://schemas.openxmlformats.org/officeDocument/2006/relationships/vmlDrawing" Target="../drawings/vmlDrawing19.vml"/><Relationship Id="rId2"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59.png"/><Relationship Id="rId4" Type="http://schemas.openxmlformats.org/officeDocument/2006/relationships/image" Target="../media/image160.png"/><Relationship Id="rId5" Type="http://schemas.openxmlformats.org/officeDocument/2006/relationships/image" Target="../media/image161.png"/><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85.xml.rels><?xml version="1.0" encoding="UTF-8" standalone="yes"?>
<Relationships xmlns="http://schemas.openxmlformats.org/package/2006/relationships"><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65.png"/><Relationship Id="rId6" Type="http://schemas.openxmlformats.org/officeDocument/2006/relationships/image" Target="../media/image166.png"/><Relationship Id="rId1" Type="http://schemas.openxmlformats.org/officeDocument/2006/relationships/slideLayout" Target="../slideLayouts/slideLayout2.xml"/><Relationship Id="rId2" Type="http://schemas.openxmlformats.org/officeDocument/2006/relationships/image" Target="../media/image16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16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16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4A7B93CD-F32F-43F2-AB5D-12DAF2074D9B}" type="slidenum">
              <a:rPr lang="en-US" altLang="en-US" smtClean="0">
                <a:solidFill>
                  <a:srgbClr val="000000"/>
                </a:solidFill>
              </a:rPr>
              <a:pPr/>
              <a:t>1</a:t>
            </a:fld>
            <a:endParaRPr lang="en-US" altLang="en-US">
              <a:solidFill>
                <a:srgbClr val="000000"/>
              </a:solidFill>
            </a:endParaRPr>
          </a:p>
        </p:txBody>
      </p:sp>
      <p:sp>
        <p:nvSpPr>
          <p:cNvPr id="3" name="TextBox 2"/>
          <p:cNvSpPr txBox="1"/>
          <p:nvPr/>
        </p:nvSpPr>
        <p:spPr>
          <a:xfrm>
            <a:off x="707924" y="2374490"/>
            <a:ext cx="11074698" cy="1569660"/>
          </a:xfrm>
          <a:prstGeom prst="rect">
            <a:avLst/>
          </a:prstGeom>
          <a:noFill/>
        </p:spPr>
        <p:txBody>
          <a:bodyPr wrap="none" rtlCol="0">
            <a:spAutoFit/>
          </a:bodyPr>
          <a:lstStyle/>
          <a:p>
            <a:r>
              <a:rPr lang="en-US" sz="3200" dirty="0" smtClean="0"/>
              <a:t>Data mining</a:t>
            </a:r>
          </a:p>
          <a:p>
            <a:endParaRPr lang="en-US" sz="3200" dirty="0"/>
          </a:p>
          <a:p>
            <a:r>
              <a:rPr lang="en-US" sz="3200" dirty="0" smtClean="0"/>
              <a:t>Lecture 2: Data, Data Analysis, Pre-processing, Visualization</a:t>
            </a:r>
            <a:endParaRPr lang="en-US" sz="3200" dirty="0"/>
          </a:p>
        </p:txBody>
      </p:sp>
    </p:spTree>
    <p:extLst>
      <p:ext uri="{BB962C8B-B14F-4D97-AF65-F5344CB8AC3E}">
        <p14:creationId xmlns:p14="http://schemas.microsoft.com/office/powerpoint/2010/main" val="1292434860"/>
      </p:ext>
    </p:extLst>
  </p:cSld>
  <p:clrMapOvr>
    <a:masterClrMapping/>
  </p:clrMapOvr>
  <p:transition xmlns:p14="http://schemas.microsoft.com/office/powerpoint/2010/main">
    <p:zoom/>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pPr eaLnBrk="1" hangingPunct="1"/>
            <a:r>
              <a:rPr lang="en-US" altLang="en-US" dirty="0" smtClean="0"/>
              <a:t>Attribute Types </a:t>
            </a:r>
          </a:p>
        </p:txBody>
      </p:sp>
      <p:sp>
        <p:nvSpPr>
          <p:cNvPr id="13316" name="Rectangle 3"/>
          <p:cNvSpPr>
            <a:spLocks noGrp="1" noChangeArrowheads="1"/>
          </p:cNvSpPr>
          <p:nvPr>
            <p:ph type="body" idx="1"/>
          </p:nvPr>
        </p:nvSpPr>
        <p:spPr>
          <a:xfrm>
            <a:off x="48651" y="1211517"/>
            <a:ext cx="7561527" cy="5602236"/>
          </a:xfrm>
        </p:spPr>
        <p:txBody>
          <a:bodyPr/>
          <a:lstStyle/>
          <a:p>
            <a:pPr marL="292100" indent="-292100">
              <a:lnSpc>
                <a:spcPct val="90000"/>
              </a:lnSpc>
            </a:pPr>
            <a:r>
              <a:rPr lang="en-US" altLang="en-US" sz="2000" b="1" dirty="0"/>
              <a:t>Nominal:</a:t>
            </a:r>
            <a:r>
              <a:rPr lang="en-US" altLang="en-US" sz="2000" dirty="0"/>
              <a:t> categories, states, or “names of things”</a:t>
            </a:r>
          </a:p>
          <a:p>
            <a:pPr marL="749300" lvl="1" indent="-342900">
              <a:lnSpc>
                <a:spcPct val="90000"/>
              </a:lnSpc>
            </a:pPr>
            <a:r>
              <a:rPr lang="en-US" altLang="en-US" sz="2000" i="1" dirty="0" err="1"/>
              <a:t>Hair_color</a:t>
            </a:r>
            <a:r>
              <a:rPr lang="en-US" altLang="en-US" sz="2000" i="1" dirty="0"/>
              <a:t> = </a:t>
            </a:r>
            <a:r>
              <a:rPr lang="en-US" altLang="en-US" sz="2000" dirty="0"/>
              <a:t>{</a:t>
            </a:r>
            <a:r>
              <a:rPr lang="en-US" altLang="en-US" sz="2000" i="1" dirty="0"/>
              <a:t>auburn, black, blond, brown, grey, red, white</a:t>
            </a:r>
            <a:r>
              <a:rPr lang="en-US" altLang="en-US" sz="2000" dirty="0"/>
              <a:t>}</a:t>
            </a:r>
          </a:p>
          <a:p>
            <a:pPr marL="749300" lvl="1" indent="-342900">
              <a:lnSpc>
                <a:spcPct val="90000"/>
              </a:lnSpc>
            </a:pPr>
            <a:r>
              <a:rPr lang="en-US" altLang="en-US" sz="2000" dirty="0"/>
              <a:t>marital status, occupation, ID numbers, zip codes</a:t>
            </a:r>
          </a:p>
          <a:p>
            <a:pPr marL="292100" indent="-292100">
              <a:lnSpc>
                <a:spcPct val="90000"/>
              </a:lnSpc>
            </a:pPr>
            <a:r>
              <a:rPr lang="en-US" altLang="en-US" sz="2000" b="1" dirty="0"/>
              <a:t>Binary</a:t>
            </a:r>
          </a:p>
          <a:p>
            <a:pPr marL="749300" lvl="1" indent="-342900">
              <a:lnSpc>
                <a:spcPct val="90000"/>
              </a:lnSpc>
            </a:pPr>
            <a:r>
              <a:rPr lang="en-US" altLang="en-US" sz="2000" dirty="0"/>
              <a:t>Nominal attribute with only 2 states (0 and 1)</a:t>
            </a:r>
          </a:p>
          <a:p>
            <a:pPr marL="749300" lvl="1" indent="-342900">
              <a:lnSpc>
                <a:spcPct val="90000"/>
              </a:lnSpc>
            </a:pPr>
            <a:r>
              <a:rPr lang="en-US" altLang="en-US" sz="2000" u="sng" dirty="0"/>
              <a:t>Symmetric binary</a:t>
            </a:r>
            <a:r>
              <a:rPr lang="en-US" altLang="en-US" sz="2000" dirty="0"/>
              <a:t>: both outcomes equally important</a:t>
            </a:r>
          </a:p>
          <a:p>
            <a:pPr marL="1257300" lvl="2" indent="-393700">
              <a:lnSpc>
                <a:spcPct val="90000"/>
              </a:lnSpc>
            </a:pPr>
            <a:r>
              <a:rPr lang="en-US" altLang="en-US" sz="2000" dirty="0"/>
              <a:t>e.g., gender</a:t>
            </a:r>
          </a:p>
          <a:p>
            <a:pPr marL="749300" lvl="1" indent="-342900">
              <a:lnSpc>
                <a:spcPct val="90000"/>
              </a:lnSpc>
            </a:pPr>
            <a:r>
              <a:rPr lang="en-US" altLang="en-US" sz="2000" u="sng" dirty="0"/>
              <a:t>Asymmetric binary</a:t>
            </a:r>
            <a:r>
              <a:rPr lang="en-US" altLang="en-US" sz="2000" dirty="0"/>
              <a:t>: outcomes not equally important.  </a:t>
            </a:r>
          </a:p>
          <a:p>
            <a:pPr marL="1257300" lvl="2" indent="-393700">
              <a:lnSpc>
                <a:spcPct val="90000"/>
              </a:lnSpc>
            </a:pPr>
            <a:r>
              <a:rPr lang="en-US" altLang="en-US" sz="2000" dirty="0"/>
              <a:t>e.g., medical test (positive vs. negative)</a:t>
            </a:r>
          </a:p>
          <a:p>
            <a:pPr marL="1257300" lvl="2" indent="-393700">
              <a:lnSpc>
                <a:spcPct val="90000"/>
              </a:lnSpc>
            </a:pPr>
            <a:r>
              <a:rPr lang="en-US" altLang="en-US" sz="2000" dirty="0"/>
              <a:t>Convention: assign 1 to most important outcome (e.g., HIV positive)</a:t>
            </a:r>
          </a:p>
          <a:p>
            <a:pPr marL="292100" indent="-292100">
              <a:lnSpc>
                <a:spcPct val="90000"/>
              </a:lnSpc>
            </a:pPr>
            <a:r>
              <a:rPr lang="en-US" altLang="en-US" sz="2000" b="1" dirty="0"/>
              <a:t>Ordinal</a:t>
            </a:r>
          </a:p>
          <a:p>
            <a:pPr marL="749300" lvl="1" indent="-342900">
              <a:lnSpc>
                <a:spcPct val="90000"/>
              </a:lnSpc>
            </a:pPr>
            <a:r>
              <a:rPr lang="en-US" altLang="en-US" sz="2000" dirty="0"/>
              <a:t>Values have a meaningful order (ranking) but magnitude between successive values is not </a:t>
            </a:r>
            <a:r>
              <a:rPr lang="en-US" altLang="en-US" sz="2000" dirty="0" smtClean="0"/>
              <a:t>known</a:t>
            </a:r>
            <a:endParaRPr lang="en-US" altLang="en-US" sz="2000" dirty="0"/>
          </a:p>
          <a:p>
            <a:pPr marL="749300" lvl="1" indent="-342900">
              <a:lnSpc>
                <a:spcPct val="90000"/>
              </a:lnSpc>
            </a:pPr>
            <a:r>
              <a:rPr lang="en-US" altLang="en-US" sz="2000" i="1" dirty="0"/>
              <a:t>Size = </a:t>
            </a:r>
            <a:r>
              <a:rPr lang="en-US" altLang="en-US" sz="2000" dirty="0"/>
              <a:t>{</a:t>
            </a:r>
            <a:r>
              <a:rPr lang="en-US" altLang="en-US" sz="2000" i="1" dirty="0"/>
              <a:t>small, medium, large</a:t>
            </a:r>
            <a:r>
              <a:rPr lang="en-US" altLang="en-US" sz="2000" dirty="0"/>
              <a:t>}</a:t>
            </a:r>
            <a:r>
              <a:rPr lang="en-US" altLang="en-US" sz="2000" i="1" dirty="0"/>
              <a:t>,</a:t>
            </a:r>
            <a:r>
              <a:rPr lang="en-US" altLang="en-US" sz="2000" dirty="0"/>
              <a:t> grades, army rankings</a:t>
            </a:r>
          </a:p>
        </p:txBody>
      </p:sp>
      <p:pic>
        <p:nvPicPr>
          <p:cNvPr id="3" name="Picture 2"/>
          <p:cNvPicPr>
            <a:picLocks noChangeAspect="1"/>
          </p:cNvPicPr>
          <p:nvPr/>
        </p:nvPicPr>
        <p:blipFill>
          <a:blip r:embed="rId3"/>
          <a:stretch>
            <a:fillRect/>
          </a:stretch>
        </p:blipFill>
        <p:spPr>
          <a:xfrm>
            <a:off x="6622026" y="1950478"/>
            <a:ext cx="5402978" cy="1291181"/>
          </a:xfrm>
          <a:prstGeom prst="rect">
            <a:avLst/>
          </a:prstGeom>
        </p:spPr>
      </p:pic>
      <p:pic>
        <p:nvPicPr>
          <p:cNvPr id="4" name="Picture 3"/>
          <p:cNvPicPr>
            <a:picLocks noChangeAspect="1"/>
          </p:cNvPicPr>
          <p:nvPr/>
        </p:nvPicPr>
        <p:blipFill>
          <a:blip r:embed="rId4"/>
          <a:stretch>
            <a:fillRect/>
          </a:stretch>
        </p:blipFill>
        <p:spPr>
          <a:xfrm>
            <a:off x="7157729" y="4893084"/>
            <a:ext cx="4867275" cy="1466850"/>
          </a:xfrm>
          <a:prstGeom prst="rect">
            <a:avLst/>
          </a:prstGeom>
        </p:spPr>
      </p:pic>
    </p:spTree>
    <p:extLst>
      <p:ext uri="{BB962C8B-B14F-4D97-AF65-F5344CB8AC3E}">
        <p14:creationId xmlns:p14="http://schemas.microsoft.com/office/powerpoint/2010/main" val="1279991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a:xfrm>
            <a:off x="350985" y="221676"/>
            <a:ext cx="8173583" cy="738909"/>
          </a:xfrm>
        </p:spPr>
        <p:txBody>
          <a:bodyPr/>
          <a:lstStyle/>
          <a:p>
            <a:pPr eaLnBrk="1" hangingPunct="1"/>
            <a:r>
              <a:rPr lang="en-US" altLang="en-US" dirty="0" smtClean="0"/>
              <a:t>Numeric Attribute Types </a:t>
            </a:r>
          </a:p>
        </p:txBody>
      </p:sp>
      <p:sp>
        <p:nvSpPr>
          <p:cNvPr id="14340" name="Rectangle 3"/>
          <p:cNvSpPr>
            <a:spLocks noGrp="1" noChangeArrowheads="1"/>
          </p:cNvSpPr>
          <p:nvPr>
            <p:ph type="body" idx="1"/>
          </p:nvPr>
        </p:nvSpPr>
        <p:spPr>
          <a:xfrm>
            <a:off x="0" y="1084005"/>
            <a:ext cx="9999406" cy="5591175"/>
          </a:xfrm>
        </p:spPr>
        <p:txBody>
          <a:bodyPr/>
          <a:lstStyle/>
          <a:p>
            <a:pPr marL="292100" indent="-292100">
              <a:spcAft>
                <a:spcPts val="600"/>
              </a:spcAft>
            </a:pPr>
            <a:r>
              <a:rPr lang="en-US" altLang="en-US" sz="2400" dirty="0"/>
              <a:t>Quantity (integer or real-valued)</a:t>
            </a:r>
          </a:p>
          <a:p>
            <a:pPr marL="292100" indent="-292100">
              <a:spcAft>
                <a:spcPts val="600"/>
              </a:spcAft>
            </a:pPr>
            <a:r>
              <a:rPr lang="en-US" altLang="en-US" sz="2400" b="1" dirty="0"/>
              <a:t>Interval</a:t>
            </a:r>
          </a:p>
          <a:p>
            <a:pPr marL="1257300" lvl="2" indent="-393700">
              <a:spcAft>
                <a:spcPts val="600"/>
              </a:spcAft>
            </a:pPr>
            <a:r>
              <a:rPr lang="en-US" altLang="en-US" sz="2400" dirty="0" smtClean="0"/>
              <a:t>Measured on a scale of </a:t>
            </a:r>
            <a:r>
              <a:rPr lang="en-US" altLang="en-US" sz="2400" b="1" dirty="0" smtClean="0"/>
              <a:t>equal-sized units</a:t>
            </a:r>
          </a:p>
          <a:p>
            <a:pPr marL="1257300" lvl="2" indent="-393700">
              <a:spcAft>
                <a:spcPts val="600"/>
              </a:spcAft>
            </a:pPr>
            <a:r>
              <a:rPr lang="en-US" altLang="en-US" sz="2400" dirty="0" smtClean="0"/>
              <a:t>Values have order</a:t>
            </a:r>
          </a:p>
          <a:p>
            <a:pPr marL="1714500" lvl="3" indent="-393700">
              <a:spcAft>
                <a:spcPts val="600"/>
              </a:spcAft>
            </a:pPr>
            <a:r>
              <a:rPr lang="en-US" altLang="en-US" sz="2400" dirty="0"/>
              <a:t>E.g., </a:t>
            </a:r>
            <a:r>
              <a:rPr lang="en-US" altLang="en-US" sz="2400" i="1" dirty="0"/>
              <a:t>temperature in </a:t>
            </a:r>
            <a:r>
              <a:rPr lang="en-US" altLang="en-US" sz="2400" i="1" dirty="0" err="1"/>
              <a:t>C</a:t>
            </a:r>
            <a:r>
              <a:rPr lang="en-US" altLang="en-US" sz="2400" i="1" dirty="0" err="1">
                <a:cs typeface="Tahoma" panose="020B0604030504040204" pitchFamily="34" charset="0"/>
              </a:rPr>
              <a:t>˚</a:t>
            </a:r>
            <a:r>
              <a:rPr lang="en-US" altLang="en-US" sz="2400" i="1" dirty="0" err="1"/>
              <a:t>or</a:t>
            </a:r>
            <a:r>
              <a:rPr lang="en-US" altLang="en-US" sz="2400" i="1" dirty="0"/>
              <a:t> F</a:t>
            </a:r>
            <a:r>
              <a:rPr lang="en-US" altLang="en-US" sz="2400" i="1" dirty="0">
                <a:cs typeface="Tahoma" panose="020B0604030504040204" pitchFamily="34" charset="0"/>
              </a:rPr>
              <a:t>˚</a:t>
            </a:r>
            <a:r>
              <a:rPr lang="en-US" altLang="en-US" sz="2400" i="1" dirty="0"/>
              <a:t>, calendar dates</a:t>
            </a:r>
          </a:p>
          <a:p>
            <a:pPr marL="1257300" lvl="2" indent="-393700">
              <a:spcAft>
                <a:spcPts val="600"/>
              </a:spcAft>
            </a:pPr>
            <a:r>
              <a:rPr lang="en-US" altLang="en-US" sz="2400" dirty="0" smtClean="0"/>
              <a:t>No true zero-point</a:t>
            </a:r>
          </a:p>
          <a:p>
            <a:pPr marL="292100" indent="-292100">
              <a:spcAft>
                <a:spcPts val="600"/>
              </a:spcAft>
            </a:pPr>
            <a:r>
              <a:rPr lang="en-US" altLang="en-US" sz="2400" b="1" dirty="0"/>
              <a:t>Ratio</a:t>
            </a:r>
          </a:p>
          <a:p>
            <a:pPr marL="1257300" lvl="2" indent="-393700">
              <a:spcAft>
                <a:spcPts val="600"/>
              </a:spcAft>
            </a:pPr>
            <a:r>
              <a:rPr lang="en-US" altLang="en-US" sz="2400" dirty="0" smtClean="0"/>
              <a:t>Inherent </a:t>
            </a:r>
            <a:r>
              <a:rPr lang="en-US" altLang="en-US" sz="2400" b="1" dirty="0" smtClean="0"/>
              <a:t>zero-point</a:t>
            </a:r>
          </a:p>
          <a:p>
            <a:pPr marL="1257300" lvl="2" indent="-393700">
              <a:spcAft>
                <a:spcPts val="600"/>
              </a:spcAft>
            </a:pPr>
            <a:r>
              <a:rPr lang="en-US" altLang="en-US" sz="2400" dirty="0" smtClean="0"/>
              <a:t>We can speak of values as being an order of magnitude larger than the unit of measurement (10 K</a:t>
            </a:r>
            <a:r>
              <a:rPr lang="en-US" altLang="en-US" sz="2400" dirty="0" smtClean="0">
                <a:cs typeface="Tahoma" panose="020B0604030504040204" pitchFamily="34" charset="0"/>
              </a:rPr>
              <a:t>˚</a:t>
            </a:r>
            <a:r>
              <a:rPr lang="en-US" altLang="en-US" sz="2400" dirty="0" smtClean="0"/>
              <a:t> is twice as high as 5 K</a:t>
            </a:r>
            <a:r>
              <a:rPr lang="en-US" altLang="en-US" sz="2400" dirty="0" smtClean="0">
                <a:cs typeface="Tahoma" panose="020B0604030504040204" pitchFamily="34" charset="0"/>
              </a:rPr>
              <a:t>˚</a:t>
            </a:r>
            <a:r>
              <a:rPr lang="en-US" altLang="en-US" sz="2400" dirty="0" smtClean="0"/>
              <a:t>).</a:t>
            </a:r>
          </a:p>
          <a:p>
            <a:pPr marL="1714500" lvl="3" indent="-393700">
              <a:spcAft>
                <a:spcPts val="600"/>
              </a:spcAft>
            </a:pPr>
            <a:r>
              <a:rPr lang="en-US" altLang="en-US" sz="2400" dirty="0"/>
              <a:t>e.g., </a:t>
            </a:r>
            <a:r>
              <a:rPr lang="en-US" altLang="en-US" sz="2400" i="1" dirty="0"/>
              <a:t>temperature in Kelvin, length, counts, monetary quantities</a:t>
            </a:r>
          </a:p>
        </p:txBody>
      </p:sp>
      <p:pic>
        <p:nvPicPr>
          <p:cNvPr id="2" name="Picture 1"/>
          <p:cNvPicPr>
            <a:picLocks noChangeAspect="1"/>
          </p:cNvPicPr>
          <p:nvPr/>
        </p:nvPicPr>
        <p:blipFill>
          <a:blip r:embed="rId3"/>
          <a:stretch>
            <a:fillRect/>
          </a:stretch>
        </p:blipFill>
        <p:spPr>
          <a:xfrm>
            <a:off x="6475772" y="1084005"/>
            <a:ext cx="1879754" cy="1879754"/>
          </a:xfrm>
          <a:prstGeom prst="rect">
            <a:avLst/>
          </a:prstGeom>
        </p:spPr>
      </p:pic>
      <p:pic>
        <p:nvPicPr>
          <p:cNvPr id="3" name="Picture 2"/>
          <p:cNvPicPr>
            <a:picLocks noChangeAspect="1"/>
          </p:cNvPicPr>
          <p:nvPr/>
        </p:nvPicPr>
        <p:blipFill>
          <a:blip r:embed="rId4"/>
          <a:stretch>
            <a:fillRect/>
          </a:stretch>
        </p:blipFill>
        <p:spPr>
          <a:xfrm>
            <a:off x="9999406" y="4677696"/>
            <a:ext cx="2180304" cy="2180304"/>
          </a:xfrm>
          <a:prstGeom prst="rect">
            <a:avLst/>
          </a:prstGeom>
        </p:spPr>
      </p:pic>
      <p:sp>
        <p:nvSpPr>
          <p:cNvPr id="4" name="Rectangle 3"/>
          <p:cNvSpPr/>
          <p:nvPr/>
        </p:nvSpPr>
        <p:spPr>
          <a:xfrm>
            <a:off x="8524569" y="221676"/>
            <a:ext cx="3486098" cy="4478149"/>
          </a:xfrm>
          <a:prstGeom prst="rect">
            <a:avLst/>
          </a:prstGeom>
        </p:spPr>
        <p:txBody>
          <a:bodyPr wrap="square">
            <a:spAutoFit/>
          </a:bodyPr>
          <a:lstStyle/>
          <a:p>
            <a:r>
              <a:rPr lang="en-US" dirty="0"/>
              <a:t>10 degrees C + 10 degrees C = 20 degrees </a:t>
            </a:r>
            <a:r>
              <a:rPr lang="en-US" dirty="0" smtClean="0"/>
              <a:t>C.</a:t>
            </a:r>
          </a:p>
          <a:p>
            <a:endParaRPr lang="en-US" dirty="0" smtClean="0"/>
          </a:p>
          <a:p>
            <a:r>
              <a:rPr lang="en-US" dirty="0" smtClean="0"/>
              <a:t>20 </a:t>
            </a:r>
            <a:r>
              <a:rPr lang="en-US" dirty="0"/>
              <a:t>degrees C is not twice as hot as 10 degrees C, however, because there is no such thing as “no temperature” when it comes to the Celsius scale.  </a:t>
            </a:r>
            <a:endParaRPr lang="en-US" dirty="0" smtClean="0"/>
          </a:p>
          <a:p>
            <a:endParaRPr lang="en-US" dirty="0"/>
          </a:p>
          <a:p>
            <a:r>
              <a:rPr lang="en-US" dirty="0" smtClean="0"/>
              <a:t>When </a:t>
            </a:r>
            <a:r>
              <a:rPr lang="en-US" dirty="0"/>
              <a:t>converted to Fahrenheit, it’s clear: 10C=50F and </a:t>
            </a:r>
            <a:r>
              <a:rPr lang="en-US" dirty="0" smtClean="0"/>
              <a:t>20C=68F</a:t>
            </a:r>
          </a:p>
          <a:p>
            <a:endParaRPr lang="en-US" dirty="0" smtClean="0"/>
          </a:p>
          <a:p>
            <a:r>
              <a:rPr lang="en-US" dirty="0" smtClean="0"/>
              <a:t>We have absolute Zero, so ratios (multiply and divide) can be found.</a:t>
            </a:r>
            <a:endParaRPr lang="en-US" dirty="0"/>
          </a:p>
        </p:txBody>
      </p:sp>
    </p:spTree>
    <p:extLst>
      <p:ext uri="{BB962C8B-B14F-4D97-AF65-F5344CB8AC3E}">
        <p14:creationId xmlns:p14="http://schemas.microsoft.com/office/powerpoint/2010/main" val="227808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1" y="0"/>
            <a:ext cx="6931742" cy="5198807"/>
          </a:xfrm>
          <a:prstGeom prst="rect">
            <a:avLst/>
          </a:prstGeom>
        </p:spPr>
      </p:pic>
      <p:pic>
        <p:nvPicPr>
          <p:cNvPr id="7" name="Picture 6"/>
          <p:cNvPicPr>
            <a:picLocks noChangeAspect="1"/>
          </p:cNvPicPr>
          <p:nvPr/>
        </p:nvPicPr>
        <p:blipFill>
          <a:blip r:embed="rId3"/>
          <a:stretch>
            <a:fillRect/>
          </a:stretch>
        </p:blipFill>
        <p:spPr>
          <a:xfrm>
            <a:off x="1" y="4062719"/>
            <a:ext cx="7914968" cy="2795281"/>
          </a:xfrm>
          <a:prstGeom prst="rect">
            <a:avLst/>
          </a:prstGeom>
        </p:spPr>
      </p:pic>
      <p:pic>
        <p:nvPicPr>
          <p:cNvPr id="8" name="Picture 7"/>
          <p:cNvPicPr>
            <a:picLocks noChangeAspect="1"/>
          </p:cNvPicPr>
          <p:nvPr/>
        </p:nvPicPr>
        <p:blipFill>
          <a:blip r:embed="rId4"/>
          <a:stretch>
            <a:fillRect/>
          </a:stretch>
        </p:blipFill>
        <p:spPr>
          <a:xfrm>
            <a:off x="4291448" y="4945398"/>
            <a:ext cx="7429500" cy="1638300"/>
          </a:xfrm>
          <a:prstGeom prst="rect">
            <a:avLst/>
          </a:prstGeom>
        </p:spPr>
      </p:pic>
      <p:pic>
        <p:nvPicPr>
          <p:cNvPr id="9" name="Picture 8"/>
          <p:cNvPicPr>
            <a:picLocks noChangeAspect="1"/>
          </p:cNvPicPr>
          <p:nvPr/>
        </p:nvPicPr>
        <p:blipFill>
          <a:blip r:embed="rId5"/>
          <a:stretch>
            <a:fillRect/>
          </a:stretch>
        </p:blipFill>
        <p:spPr>
          <a:xfrm>
            <a:off x="5427406" y="2092066"/>
            <a:ext cx="6764594" cy="2230188"/>
          </a:xfrm>
          <a:prstGeom prst="rect">
            <a:avLst/>
          </a:prstGeom>
        </p:spPr>
      </p:pic>
    </p:spTree>
    <p:extLst>
      <p:ext uri="{BB962C8B-B14F-4D97-AF65-F5344CB8AC3E}">
        <p14:creationId xmlns:p14="http://schemas.microsoft.com/office/powerpoint/2010/main" val="321507959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88753" y="0"/>
            <a:ext cx="6929071" cy="4142648"/>
          </a:xfrm>
          <a:prstGeom prst="rect">
            <a:avLst/>
          </a:prstGeom>
        </p:spPr>
      </p:pic>
      <p:sp>
        <p:nvSpPr>
          <p:cNvPr id="6" name="TextBox 5"/>
          <p:cNvSpPr txBox="1"/>
          <p:nvPr/>
        </p:nvSpPr>
        <p:spPr>
          <a:xfrm>
            <a:off x="616457" y="4939061"/>
            <a:ext cx="11418228" cy="1569660"/>
          </a:xfrm>
          <a:prstGeom prst="rect">
            <a:avLst/>
          </a:prstGeom>
          <a:noFill/>
        </p:spPr>
        <p:txBody>
          <a:bodyPr wrap="square" rtlCol="0">
            <a:spAutoFit/>
          </a:bodyPr>
          <a:lstStyle/>
          <a:p>
            <a:r>
              <a:rPr lang="en-US" sz="3200" dirty="0" smtClean="0"/>
              <a:t>It has absolute ZERO, interval scale does not have ZERO</a:t>
            </a:r>
          </a:p>
          <a:p>
            <a:r>
              <a:rPr lang="en-US" sz="3200" dirty="0" smtClean="0"/>
              <a:t>What do you mean by this ----- 0 in interval scale does not mean the quantity does not exist, whereas in ratio it mean really ZERO</a:t>
            </a:r>
            <a:endParaRPr lang="en-US" sz="3200" dirty="0"/>
          </a:p>
        </p:txBody>
      </p:sp>
      <p:sp>
        <p:nvSpPr>
          <p:cNvPr id="7" name="TextBox 6"/>
          <p:cNvSpPr txBox="1"/>
          <p:nvPr/>
        </p:nvSpPr>
        <p:spPr>
          <a:xfrm>
            <a:off x="7234685" y="1289732"/>
            <a:ext cx="4597862" cy="1323439"/>
          </a:xfrm>
          <a:prstGeom prst="rect">
            <a:avLst/>
          </a:prstGeom>
          <a:noFill/>
        </p:spPr>
        <p:txBody>
          <a:bodyPr wrap="none" rtlCol="0">
            <a:spAutoFit/>
          </a:bodyPr>
          <a:lstStyle/>
          <a:p>
            <a:r>
              <a:rPr lang="en-US" sz="2000" dirty="0" smtClean="0"/>
              <a:t>0 temperature does not mean no coldness</a:t>
            </a:r>
          </a:p>
          <a:p>
            <a:r>
              <a:rPr lang="en-US" sz="2000" dirty="0" smtClean="0"/>
              <a:t>0 test scores mean really no score</a:t>
            </a:r>
          </a:p>
          <a:p>
            <a:r>
              <a:rPr lang="en-US" sz="2000" dirty="0" smtClean="0"/>
              <a:t>0 age is really no age</a:t>
            </a:r>
          </a:p>
          <a:p>
            <a:r>
              <a:rPr lang="en-US" sz="2000" dirty="0"/>
              <a:t>e</a:t>
            </a:r>
            <a:r>
              <a:rPr lang="en-US" sz="2000" dirty="0" smtClean="0"/>
              <a:t>tc.</a:t>
            </a:r>
            <a:endParaRPr lang="en-US" sz="2000" dirty="0"/>
          </a:p>
        </p:txBody>
      </p:sp>
    </p:spTree>
    <p:extLst>
      <p:ext uri="{BB962C8B-B14F-4D97-AF65-F5344CB8AC3E}">
        <p14:creationId xmlns:p14="http://schemas.microsoft.com/office/powerpoint/2010/main" val="240298172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5258" y="214313"/>
            <a:ext cx="12116742" cy="6389688"/>
          </a:xfrm>
          <a:prstGeom prst="rect">
            <a:avLst/>
          </a:prstGeom>
        </p:spPr>
      </p:pic>
    </p:spTree>
    <p:extLst>
      <p:ext uri="{BB962C8B-B14F-4D97-AF65-F5344CB8AC3E}">
        <p14:creationId xmlns:p14="http://schemas.microsoft.com/office/powerpoint/2010/main" val="18918849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pPr eaLnBrk="1" hangingPunct="1"/>
            <a:r>
              <a:rPr lang="en-US" altLang="en-US" smtClean="0"/>
              <a:t>Discrete vs. Continuous Attributes </a:t>
            </a:r>
          </a:p>
        </p:txBody>
      </p:sp>
      <p:sp>
        <p:nvSpPr>
          <p:cNvPr id="15364" name="Rectangle 3"/>
          <p:cNvSpPr>
            <a:spLocks noGrp="1" noChangeArrowheads="1"/>
          </p:cNvSpPr>
          <p:nvPr>
            <p:ph type="body" idx="1"/>
          </p:nvPr>
        </p:nvSpPr>
        <p:spPr>
          <a:xfrm>
            <a:off x="525753" y="1171575"/>
            <a:ext cx="11094747" cy="5524500"/>
          </a:xfrm>
        </p:spPr>
        <p:txBody>
          <a:bodyPr/>
          <a:lstStyle/>
          <a:p>
            <a:pPr eaLnBrk="1" hangingPunct="1">
              <a:spcAft>
                <a:spcPts val="600"/>
              </a:spcAft>
            </a:pPr>
            <a:r>
              <a:rPr lang="en-US" altLang="en-US" sz="2400" b="1" dirty="0"/>
              <a:t>Discrete</a:t>
            </a:r>
            <a:r>
              <a:rPr lang="en-US" altLang="en-US" sz="2400" dirty="0"/>
              <a:t> </a:t>
            </a:r>
            <a:r>
              <a:rPr lang="en-US" altLang="en-US" sz="2400" b="1" dirty="0"/>
              <a:t>Attribute</a:t>
            </a:r>
          </a:p>
          <a:p>
            <a:pPr lvl="1" eaLnBrk="1" hangingPunct="1">
              <a:spcAft>
                <a:spcPts val="600"/>
              </a:spcAft>
            </a:pPr>
            <a:r>
              <a:rPr lang="en-US" altLang="en-US" sz="2400" dirty="0"/>
              <a:t>Has only a finite or countably infinite set of values</a:t>
            </a:r>
          </a:p>
          <a:p>
            <a:pPr lvl="2" eaLnBrk="1" hangingPunct="1">
              <a:spcAft>
                <a:spcPts val="600"/>
              </a:spcAft>
            </a:pPr>
            <a:r>
              <a:rPr lang="en-US" altLang="en-US" sz="2400" dirty="0" smtClean="0"/>
              <a:t>E.g., zip codes, profession, or the set of words in a collection of documents </a:t>
            </a:r>
          </a:p>
          <a:p>
            <a:pPr lvl="1" eaLnBrk="1" hangingPunct="1">
              <a:spcAft>
                <a:spcPts val="600"/>
              </a:spcAft>
            </a:pPr>
            <a:r>
              <a:rPr lang="en-US" altLang="en-US" sz="2400" dirty="0"/>
              <a:t>Sometimes, represented as integer variables</a:t>
            </a:r>
          </a:p>
          <a:p>
            <a:pPr lvl="1" eaLnBrk="1" hangingPunct="1">
              <a:spcAft>
                <a:spcPts val="600"/>
              </a:spcAft>
            </a:pPr>
            <a:r>
              <a:rPr lang="en-US" altLang="en-US" sz="2400" dirty="0"/>
              <a:t>Note: Binary attributes are a special case of discrete attributes </a:t>
            </a:r>
          </a:p>
          <a:p>
            <a:pPr eaLnBrk="1" hangingPunct="1">
              <a:spcAft>
                <a:spcPts val="600"/>
              </a:spcAft>
            </a:pPr>
            <a:r>
              <a:rPr lang="en-US" altLang="en-US" sz="2400" b="1" dirty="0"/>
              <a:t>Continuous</a:t>
            </a:r>
            <a:r>
              <a:rPr lang="en-US" altLang="en-US" sz="2400" dirty="0"/>
              <a:t> </a:t>
            </a:r>
            <a:r>
              <a:rPr lang="en-US" altLang="en-US" sz="2400" b="1" dirty="0" smtClean="0"/>
              <a:t>Attribute (</a:t>
            </a:r>
            <a:r>
              <a:rPr lang="en-US" altLang="en-US" sz="2400" i="1" dirty="0" smtClean="0"/>
              <a:t>represented as floating point</a:t>
            </a:r>
            <a:r>
              <a:rPr lang="en-US" altLang="en-US" sz="2400" b="1" dirty="0" smtClean="0"/>
              <a:t>)</a:t>
            </a:r>
            <a:endParaRPr lang="en-US" altLang="en-US" sz="2400" b="1" dirty="0"/>
          </a:p>
          <a:p>
            <a:pPr lvl="1" eaLnBrk="1" hangingPunct="1">
              <a:spcAft>
                <a:spcPts val="600"/>
              </a:spcAft>
            </a:pPr>
            <a:r>
              <a:rPr lang="en-US" altLang="en-US" sz="2400" dirty="0"/>
              <a:t>Has real numbers as attribute values</a:t>
            </a:r>
          </a:p>
          <a:p>
            <a:pPr lvl="2" eaLnBrk="1" hangingPunct="1">
              <a:spcAft>
                <a:spcPts val="600"/>
              </a:spcAft>
            </a:pPr>
            <a:r>
              <a:rPr lang="en-US" altLang="en-US" sz="2400" dirty="0" smtClean="0"/>
              <a:t>E.g., temperature, height, or weight</a:t>
            </a:r>
          </a:p>
          <a:p>
            <a:pPr lvl="1" eaLnBrk="1" hangingPunct="1">
              <a:spcAft>
                <a:spcPts val="600"/>
              </a:spcAft>
            </a:pPr>
            <a:r>
              <a:rPr lang="en-US" altLang="en-US" sz="2400" dirty="0"/>
              <a:t>Practically, real values can only be measured and represented using a finite number of digits</a:t>
            </a:r>
          </a:p>
          <a:p>
            <a:pPr lvl="1" eaLnBrk="1" hangingPunct="1">
              <a:spcAft>
                <a:spcPts val="600"/>
              </a:spcAft>
            </a:pPr>
            <a:r>
              <a:rPr lang="en-US" altLang="en-US" sz="2400" dirty="0"/>
              <a:t>Continuous attributes are typically represented as floating-point variables</a:t>
            </a:r>
          </a:p>
        </p:txBody>
      </p:sp>
    </p:spTree>
    <p:extLst>
      <p:ext uri="{BB962C8B-B14F-4D97-AF65-F5344CB8AC3E}">
        <p14:creationId xmlns:p14="http://schemas.microsoft.com/office/powerpoint/2010/main" val="2012556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6400800" y="3138985"/>
            <a:ext cx="5791200" cy="3719015"/>
          </a:xfrm>
          <a:prstGeom prst="rect">
            <a:avLst/>
          </a:prstGeom>
        </p:spPr>
      </p:pic>
      <p:pic>
        <p:nvPicPr>
          <p:cNvPr id="4" name="Picture 3"/>
          <p:cNvPicPr>
            <a:picLocks noChangeAspect="1"/>
          </p:cNvPicPr>
          <p:nvPr/>
        </p:nvPicPr>
        <p:blipFill>
          <a:blip r:embed="rId3"/>
          <a:stretch>
            <a:fillRect/>
          </a:stretch>
        </p:blipFill>
        <p:spPr>
          <a:xfrm>
            <a:off x="0" y="1"/>
            <a:ext cx="6400800" cy="3998794"/>
          </a:xfrm>
          <a:prstGeom prst="rect">
            <a:avLst/>
          </a:prstGeom>
        </p:spPr>
      </p:pic>
    </p:spTree>
    <p:extLst>
      <p:ext uri="{BB962C8B-B14F-4D97-AF65-F5344CB8AC3E}">
        <p14:creationId xmlns:p14="http://schemas.microsoft.com/office/powerpoint/2010/main" val="281832176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571500" y="228600"/>
            <a:ext cx="11106150" cy="838200"/>
          </a:xfrm>
        </p:spPr>
        <p:txBody>
          <a:bodyPr>
            <a:normAutofit/>
          </a:bodyPr>
          <a:lstStyle/>
          <a:p>
            <a:r>
              <a:rPr lang="en-US" altLang="en-US" dirty="0" smtClean="0"/>
              <a:t>Chapter 2.  </a:t>
            </a:r>
            <a:r>
              <a:rPr lang="en-US" altLang="en-US" dirty="0"/>
              <a:t>Getting to Know Your Data</a:t>
            </a:r>
            <a:endParaRPr lang="en-US" altLang="en-US" dirty="0" smtClean="0"/>
          </a:p>
        </p:txBody>
      </p:sp>
      <p:sp>
        <p:nvSpPr>
          <p:cNvPr id="16388" name="Rectangle 3"/>
          <p:cNvSpPr>
            <a:spLocks noGrp="1" noChangeArrowheads="1"/>
          </p:cNvSpPr>
          <p:nvPr>
            <p:ph type="body" idx="1"/>
          </p:nvPr>
        </p:nvSpPr>
        <p:spPr>
          <a:xfrm>
            <a:off x="663388" y="1294960"/>
            <a:ext cx="10865223" cy="5257800"/>
          </a:xfrm>
        </p:spPr>
        <p:txBody>
          <a:bodyPr/>
          <a:lstStyle/>
          <a:p>
            <a:pPr>
              <a:lnSpc>
                <a:spcPct val="200000"/>
              </a:lnSpc>
            </a:pPr>
            <a:r>
              <a:rPr lang="en-US" altLang="en-US" sz="3200" dirty="0" smtClean="0"/>
              <a:t>Data </a:t>
            </a:r>
            <a:r>
              <a:rPr lang="en-US" altLang="en-US" sz="3200" dirty="0"/>
              <a:t>Objects and Attribute Types</a:t>
            </a:r>
          </a:p>
          <a:p>
            <a:pPr>
              <a:lnSpc>
                <a:spcPct val="200000"/>
              </a:lnSpc>
            </a:pPr>
            <a:r>
              <a:rPr lang="en-US" altLang="en-US" sz="3200" dirty="0"/>
              <a:t>Basic Statistical Descriptions of Data</a:t>
            </a:r>
          </a:p>
          <a:p>
            <a:pPr>
              <a:lnSpc>
                <a:spcPct val="200000"/>
              </a:lnSpc>
            </a:pPr>
            <a:r>
              <a:rPr lang="en-US" altLang="en-US" sz="3200" dirty="0"/>
              <a:t>Data Visualization</a:t>
            </a:r>
          </a:p>
          <a:p>
            <a:pPr>
              <a:lnSpc>
                <a:spcPct val="200000"/>
              </a:lnSpc>
            </a:pPr>
            <a:r>
              <a:rPr lang="en-US" altLang="en-US" sz="3200" dirty="0"/>
              <a:t>Measuring Data Similarity and Dissimilarity</a:t>
            </a:r>
          </a:p>
          <a:p>
            <a:pPr>
              <a:lnSpc>
                <a:spcPct val="200000"/>
              </a:lnSpc>
            </a:pPr>
            <a:r>
              <a:rPr lang="en-US" altLang="en-US" sz="3200" dirty="0" smtClean="0"/>
              <a:t>Summary</a:t>
            </a:r>
            <a:endParaRPr lang="en-US" altLang="en-US" sz="3200" dirty="0"/>
          </a:p>
        </p:txBody>
      </p:sp>
      <p:sp>
        <p:nvSpPr>
          <p:cNvPr id="5" name="AutoShape 4"/>
          <p:cNvSpPr>
            <a:spLocks noChangeArrowheads="1"/>
          </p:cNvSpPr>
          <p:nvPr/>
        </p:nvSpPr>
        <p:spPr bwMode="auto">
          <a:xfrm rot="9694931">
            <a:off x="7762875" y="2619375"/>
            <a:ext cx="450850" cy="4857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CC99"/>
          </a:solidFill>
          <a:ln w="9525">
            <a:solidFill>
              <a:schemeClr val="tx1"/>
            </a:solidFill>
            <a:miter lim="800000"/>
            <a:headEnd/>
            <a:tailEnd/>
          </a:ln>
        </p:spPr>
        <p:txBody>
          <a:bodyPr rot="10800000" wrap="none" anchor="ctr"/>
          <a:lstStyle/>
          <a:p>
            <a:pPr defTabSz="914400" fontAlgn="base">
              <a:spcBef>
                <a:spcPct val="0"/>
              </a:spcBef>
              <a:spcAft>
                <a:spcPct val="0"/>
              </a:spcAft>
            </a:pPr>
            <a:endParaRPr lang="en-US" sz="2400">
              <a:solidFill>
                <a:srgbClr val="000000"/>
              </a:solidFill>
            </a:endParaRPr>
          </a:p>
        </p:txBody>
      </p:sp>
    </p:spTree>
    <p:extLst>
      <p:ext uri="{BB962C8B-B14F-4D97-AF65-F5344CB8AC3E}">
        <p14:creationId xmlns:p14="http://schemas.microsoft.com/office/powerpoint/2010/main" val="7148469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1524000" y="304800"/>
            <a:ext cx="9144000" cy="762000"/>
          </a:xfrm>
        </p:spPr>
        <p:txBody>
          <a:bodyPr/>
          <a:lstStyle/>
          <a:p>
            <a:pPr eaLnBrk="1" hangingPunct="1"/>
            <a:r>
              <a:rPr lang="en-US" altLang="en-US" smtClean="0"/>
              <a:t>Basic Statistical Descriptions of Data</a:t>
            </a:r>
          </a:p>
        </p:txBody>
      </p:sp>
      <p:sp>
        <p:nvSpPr>
          <p:cNvPr id="17412" name="Rectangle 3"/>
          <p:cNvSpPr>
            <a:spLocks noGrp="1" noChangeArrowheads="1"/>
          </p:cNvSpPr>
          <p:nvPr>
            <p:ph type="body" idx="1"/>
          </p:nvPr>
        </p:nvSpPr>
        <p:spPr>
          <a:xfrm>
            <a:off x="609600" y="1164557"/>
            <a:ext cx="10928684" cy="848729"/>
          </a:xfrm>
        </p:spPr>
        <p:txBody>
          <a:bodyPr/>
          <a:lstStyle/>
          <a:p>
            <a:pPr eaLnBrk="1" hangingPunct="1">
              <a:buSzPct val="80000"/>
            </a:pPr>
            <a:r>
              <a:rPr lang="en-US" altLang="en-US" sz="2400" u="sng" dirty="0"/>
              <a:t>Motivation</a:t>
            </a:r>
          </a:p>
          <a:p>
            <a:pPr lvl="1" eaLnBrk="1" hangingPunct="1">
              <a:buSzPct val="80000"/>
            </a:pPr>
            <a:r>
              <a:rPr lang="en-US" altLang="en-US" sz="2400" dirty="0"/>
              <a:t>To better understand the data: central tendency, variation and </a:t>
            </a:r>
            <a:r>
              <a:rPr lang="en-US" altLang="en-US" sz="2400" dirty="0" smtClean="0"/>
              <a:t>spread</a:t>
            </a:r>
            <a:endParaRPr lang="en-US" altLang="en-US" sz="2400" dirty="0"/>
          </a:p>
        </p:txBody>
      </p:sp>
      <p:sp>
        <p:nvSpPr>
          <p:cNvPr id="5" name="Rectangle 3"/>
          <p:cNvSpPr txBox="1">
            <a:spLocks noChangeArrowheads="1"/>
          </p:cNvSpPr>
          <p:nvPr/>
        </p:nvSpPr>
        <p:spPr>
          <a:xfrm>
            <a:off x="609600" y="2111043"/>
            <a:ext cx="7620000" cy="4085220"/>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en-US" sz="2400" u="sng" dirty="0" smtClean="0"/>
              <a:t>Data dispersion characteristics</a:t>
            </a:r>
            <a:r>
              <a:rPr lang="en-US" altLang="en-US" sz="2400" dirty="0" smtClean="0"/>
              <a:t> </a:t>
            </a:r>
          </a:p>
          <a:p>
            <a:pPr lvl="1"/>
            <a:r>
              <a:rPr lang="en-US" altLang="en-US" sz="2400" dirty="0" smtClean="0"/>
              <a:t>Median, max, min, quantiles, outliers, variance, ...</a:t>
            </a:r>
          </a:p>
          <a:p>
            <a:r>
              <a:rPr lang="en-US" altLang="en-US" sz="2400" u="sng" dirty="0" smtClean="0"/>
              <a:t>Numerical dimensions</a:t>
            </a:r>
            <a:r>
              <a:rPr lang="en-US" altLang="en-US" sz="2400" dirty="0" smtClean="0"/>
              <a:t> correspond to sorted intervals</a:t>
            </a:r>
          </a:p>
          <a:p>
            <a:pPr lvl="1"/>
            <a:r>
              <a:rPr lang="en-US" altLang="en-US" sz="2400" dirty="0" smtClean="0"/>
              <a:t>Data dispersion: </a:t>
            </a:r>
          </a:p>
          <a:p>
            <a:pPr lvl="2"/>
            <a:r>
              <a:rPr lang="en-US" altLang="en-US" sz="2400" dirty="0" smtClean="0"/>
              <a:t>Analyzed with multiple granularities of precision</a:t>
            </a:r>
          </a:p>
          <a:p>
            <a:pPr lvl="1"/>
            <a:r>
              <a:rPr lang="en-US" altLang="en-US" sz="2400" dirty="0" smtClean="0"/>
              <a:t>Boxplot or quantile analysis on sorted intervals</a:t>
            </a:r>
          </a:p>
          <a:p>
            <a:r>
              <a:rPr lang="en-US" altLang="en-US" sz="2400" u="sng" dirty="0" smtClean="0"/>
              <a:t>Dispersion analysis on computed measures</a:t>
            </a:r>
            <a:endParaRPr lang="en-US" altLang="en-US" sz="2400" dirty="0" smtClean="0"/>
          </a:p>
          <a:p>
            <a:pPr lvl="1"/>
            <a:r>
              <a:rPr lang="en-US" altLang="en-US" sz="2400" dirty="0" smtClean="0"/>
              <a:t>Folding measures into numerical dimensions</a:t>
            </a:r>
          </a:p>
          <a:p>
            <a:pPr lvl="1"/>
            <a:r>
              <a:rPr lang="en-US" altLang="en-US" sz="2400" dirty="0" smtClean="0"/>
              <a:t>Boxplot or quantile analysis on the transformed cube</a:t>
            </a:r>
            <a:endParaRPr lang="en-US" altLang="en-US" sz="2000" dirty="0"/>
          </a:p>
        </p:txBody>
      </p:sp>
      <p:pic>
        <p:nvPicPr>
          <p:cNvPr id="38916" name="Picture 4" descr="https://upload.wikimedia.org/wikipedia/commons/thumb/7/74/Normal_Distribution_PDF.svg/2000px-Normal_Distribution_PDF.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9084" y="2478504"/>
            <a:ext cx="4423322" cy="2826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056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noAutofit/>
          </a:bodyPr>
          <a:lstStyle/>
          <a:p>
            <a:pPr eaLnBrk="1" hangingPunct="1"/>
            <a:r>
              <a:rPr lang="en-US" altLang="en-US" dirty="0" smtClean="0"/>
              <a:t>Measuring the Central Tendency:  (1) Mean</a:t>
            </a:r>
            <a:endParaRPr lang="en-US" altLang="en-US" sz="4000" dirty="0"/>
          </a:p>
        </p:txBody>
      </p:sp>
      <p:sp>
        <p:nvSpPr>
          <p:cNvPr id="18436" name="Rectangle 3"/>
          <p:cNvSpPr>
            <a:spLocks noGrp="1" noChangeArrowheads="1"/>
          </p:cNvSpPr>
          <p:nvPr>
            <p:ph type="body" sz="half" idx="1"/>
          </p:nvPr>
        </p:nvSpPr>
        <p:spPr>
          <a:xfrm>
            <a:off x="561975" y="1143000"/>
            <a:ext cx="10531141" cy="5029200"/>
          </a:xfrm>
        </p:spPr>
        <p:txBody>
          <a:bodyPr/>
          <a:lstStyle/>
          <a:p>
            <a:pPr eaLnBrk="1" hangingPunct="1">
              <a:spcBef>
                <a:spcPts val="400"/>
              </a:spcBef>
              <a:buSzPct val="80000"/>
            </a:pPr>
            <a:r>
              <a:rPr lang="en-US" altLang="en-US" u="sng" dirty="0">
                <a:latin typeface="Calibri" panose="020F0502020204030204" pitchFamily="34" charset="0"/>
              </a:rPr>
              <a:t>Mean (algebraic measure) (sample vs. population):</a:t>
            </a:r>
          </a:p>
          <a:p>
            <a:pPr lvl="1" eaLnBrk="1" hangingPunct="1">
              <a:spcBef>
                <a:spcPts val="400"/>
              </a:spcBef>
              <a:buSzPct val="80000"/>
              <a:buFont typeface="Wingdings" panose="05000000000000000000" pitchFamily="2" charset="2"/>
              <a:buNone/>
            </a:pPr>
            <a:r>
              <a:rPr lang="en-US" altLang="en-US" dirty="0">
                <a:latin typeface="Calibri" panose="020F0502020204030204" pitchFamily="34" charset="0"/>
              </a:rPr>
              <a:t>Note: </a:t>
            </a:r>
            <a:r>
              <a:rPr lang="en-US" altLang="en-US" i="1" dirty="0">
                <a:latin typeface="Calibri" panose="020F0502020204030204" pitchFamily="34" charset="0"/>
              </a:rPr>
              <a:t>n</a:t>
            </a:r>
            <a:r>
              <a:rPr lang="en-US" altLang="en-US" dirty="0">
                <a:latin typeface="Calibri" panose="020F0502020204030204" pitchFamily="34" charset="0"/>
              </a:rPr>
              <a:t> is sample size and </a:t>
            </a:r>
            <a:r>
              <a:rPr lang="en-US" altLang="en-US" i="1" dirty="0">
                <a:latin typeface="Calibri" panose="020F0502020204030204" pitchFamily="34" charset="0"/>
              </a:rPr>
              <a:t>N</a:t>
            </a:r>
            <a:r>
              <a:rPr lang="en-US" altLang="en-US" dirty="0">
                <a:latin typeface="Calibri" panose="020F0502020204030204" pitchFamily="34" charset="0"/>
              </a:rPr>
              <a:t> is population size. </a:t>
            </a:r>
          </a:p>
          <a:p>
            <a:pPr marL="200021" lvl="1" indent="0" eaLnBrk="1" hangingPunct="1">
              <a:spcBef>
                <a:spcPts val="400"/>
              </a:spcBef>
              <a:buSzPct val="80000"/>
              <a:buNone/>
            </a:pPr>
            <a:endParaRPr lang="en-US" altLang="en-US" dirty="0" smtClean="0">
              <a:latin typeface="Calibri" panose="020F0502020204030204" pitchFamily="34" charset="0"/>
            </a:endParaRPr>
          </a:p>
          <a:p>
            <a:pPr marL="200021" lvl="1" indent="0" eaLnBrk="1" hangingPunct="1">
              <a:spcBef>
                <a:spcPts val="400"/>
              </a:spcBef>
              <a:buSzPct val="80000"/>
              <a:buNone/>
            </a:pPr>
            <a:endParaRPr lang="en-US" altLang="en-US" dirty="0">
              <a:latin typeface="Calibri" panose="020F0502020204030204" pitchFamily="34" charset="0"/>
            </a:endParaRPr>
          </a:p>
          <a:p>
            <a:pPr>
              <a:spcBef>
                <a:spcPts val="400"/>
              </a:spcBef>
            </a:pPr>
            <a:endParaRPr lang="en-US" altLang="en-US" dirty="0" smtClean="0">
              <a:latin typeface="Calibri" panose="020F0502020204030204" pitchFamily="34" charset="0"/>
            </a:endParaRPr>
          </a:p>
          <a:p>
            <a:pPr>
              <a:spcBef>
                <a:spcPts val="400"/>
              </a:spcBef>
            </a:pPr>
            <a:endParaRPr lang="en-US" altLang="en-US" dirty="0" smtClean="0">
              <a:latin typeface="Calibri" panose="020F0502020204030204" pitchFamily="34" charset="0"/>
            </a:endParaRPr>
          </a:p>
          <a:p>
            <a:pPr>
              <a:spcBef>
                <a:spcPts val="400"/>
              </a:spcBef>
            </a:pPr>
            <a:r>
              <a:rPr lang="en-US" altLang="en-US" dirty="0" smtClean="0">
                <a:latin typeface="Calibri" panose="020F0502020204030204" pitchFamily="34" charset="0"/>
              </a:rPr>
              <a:t>Weighted </a:t>
            </a:r>
            <a:r>
              <a:rPr lang="en-US" altLang="en-US" dirty="0">
                <a:latin typeface="Calibri" panose="020F0502020204030204" pitchFamily="34" charset="0"/>
              </a:rPr>
              <a:t>arithmetic mean:</a:t>
            </a:r>
          </a:p>
          <a:p>
            <a:pPr>
              <a:spcBef>
                <a:spcPts val="400"/>
              </a:spcBef>
            </a:pPr>
            <a:endParaRPr lang="en-US" altLang="en-US" dirty="0" smtClean="0">
              <a:latin typeface="Calibri" panose="020F0502020204030204" pitchFamily="34" charset="0"/>
            </a:endParaRPr>
          </a:p>
          <a:p>
            <a:pPr>
              <a:spcBef>
                <a:spcPts val="400"/>
              </a:spcBef>
            </a:pPr>
            <a:endParaRPr lang="en-US" altLang="en-US" dirty="0">
              <a:latin typeface="Calibri" panose="020F0502020204030204" pitchFamily="34" charset="0"/>
            </a:endParaRPr>
          </a:p>
          <a:p>
            <a:pPr marL="0" indent="0">
              <a:spcBef>
                <a:spcPts val="400"/>
              </a:spcBef>
              <a:buNone/>
            </a:pPr>
            <a:endParaRPr lang="en-US" altLang="en-US" dirty="0" smtClean="0">
              <a:latin typeface="Calibri" panose="020F0502020204030204" pitchFamily="34" charset="0"/>
            </a:endParaRPr>
          </a:p>
          <a:p>
            <a:pPr>
              <a:spcBef>
                <a:spcPts val="400"/>
              </a:spcBef>
            </a:pPr>
            <a:r>
              <a:rPr lang="en-US" altLang="en-US" dirty="0" smtClean="0">
                <a:latin typeface="Calibri" panose="020F0502020204030204" pitchFamily="34" charset="0"/>
              </a:rPr>
              <a:t>Trimmed </a:t>
            </a:r>
            <a:r>
              <a:rPr lang="en-US" altLang="en-US" dirty="0">
                <a:latin typeface="Calibri" panose="020F0502020204030204" pitchFamily="34" charset="0"/>
              </a:rPr>
              <a:t>mean: </a:t>
            </a:r>
            <a:endParaRPr lang="en-US" altLang="en-US" dirty="0" smtClean="0">
              <a:latin typeface="Calibri" panose="020F0502020204030204" pitchFamily="34" charset="0"/>
            </a:endParaRPr>
          </a:p>
          <a:p>
            <a:pPr lvl="1">
              <a:spcBef>
                <a:spcPts val="400"/>
              </a:spcBef>
            </a:pPr>
            <a:r>
              <a:rPr lang="en-US" altLang="en-US" dirty="0" smtClean="0">
                <a:latin typeface="Calibri" panose="020F0502020204030204" pitchFamily="34" charset="0"/>
              </a:rPr>
              <a:t>Chopping </a:t>
            </a:r>
            <a:r>
              <a:rPr lang="en-US" altLang="en-US" dirty="0">
                <a:latin typeface="Calibri" panose="020F0502020204030204" pitchFamily="34" charset="0"/>
              </a:rPr>
              <a:t>extreme </a:t>
            </a:r>
            <a:r>
              <a:rPr lang="en-US" altLang="en-US" dirty="0" smtClean="0">
                <a:latin typeface="Calibri" panose="020F0502020204030204" pitchFamily="34" charset="0"/>
              </a:rPr>
              <a:t>values (e.g., Olympics gymnastics score computation)</a:t>
            </a:r>
            <a:endParaRPr lang="en-US" altLang="en-US" dirty="0">
              <a:latin typeface="Calibri" panose="020F0502020204030204" pitchFamily="34" charset="0"/>
            </a:endParaRPr>
          </a:p>
        </p:txBody>
      </p:sp>
      <p:graphicFrame>
        <p:nvGraphicFramePr>
          <p:cNvPr id="18437" name="Object 4"/>
          <p:cNvGraphicFramePr>
            <a:graphicFrameLocks noChangeAspect="1"/>
          </p:cNvGraphicFramePr>
          <p:nvPr>
            <p:extLst>
              <p:ext uri="{D42A27DB-BD31-4B8C-83A1-F6EECF244321}">
                <p14:modId xmlns:p14="http://schemas.microsoft.com/office/powerpoint/2010/main" val="2521165284"/>
              </p:ext>
            </p:extLst>
          </p:nvPr>
        </p:nvGraphicFramePr>
        <p:xfrm>
          <a:off x="2794566" y="2210251"/>
          <a:ext cx="2231802" cy="1077492"/>
        </p:xfrm>
        <a:graphic>
          <a:graphicData uri="http://schemas.openxmlformats.org/presentationml/2006/ole">
            <mc:AlternateContent xmlns:mc="http://schemas.openxmlformats.org/markup-compatibility/2006">
              <mc:Choice xmlns:v="urn:schemas-microsoft-com:vml" Requires="v">
                <p:oleObj spid="_x0000_s22058" name="Microsoft Equation 3.0" r:id="rId4" imgW="710891" imgH="431613" progId="Equation.3">
                  <p:embed/>
                </p:oleObj>
              </mc:Choice>
              <mc:Fallback>
                <p:oleObj name="Microsoft Equation 3.0" r:id="rId4" imgW="710891" imgH="431613"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4566" y="2210251"/>
                        <a:ext cx="2231802" cy="1077492"/>
                      </a:xfrm>
                      <a:prstGeom prst="rect">
                        <a:avLst/>
                      </a:prstGeom>
                      <a:noFill/>
                      <a:ln>
                        <a:noFill/>
                      </a:ln>
                      <a:effectLst/>
                      <a:extLst/>
                    </p:spPr>
                  </p:pic>
                </p:oleObj>
              </mc:Fallback>
            </mc:AlternateContent>
          </a:graphicData>
        </a:graphic>
      </p:graphicFrame>
      <p:graphicFrame>
        <p:nvGraphicFramePr>
          <p:cNvPr id="18438" name="Object 5"/>
          <p:cNvGraphicFramePr>
            <a:graphicFrameLocks noChangeAspect="1"/>
          </p:cNvGraphicFramePr>
          <p:nvPr>
            <p:extLst>
              <p:ext uri="{D42A27DB-BD31-4B8C-83A1-F6EECF244321}">
                <p14:modId xmlns:p14="http://schemas.microsoft.com/office/powerpoint/2010/main" val="3707813006"/>
              </p:ext>
            </p:extLst>
          </p:nvPr>
        </p:nvGraphicFramePr>
        <p:xfrm>
          <a:off x="4788568" y="3406938"/>
          <a:ext cx="2292913" cy="2074540"/>
        </p:xfrm>
        <a:graphic>
          <a:graphicData uri="http://schemas.openxmlformats.org/presentationml/2006/ole">
            <mc:AlternateContent xmlns:mc="http://schemas.openxmlformats.org/markup-compatibility/2006">
              <mc:Choice xmlns:v="urn:schemas-microsoft-com:vml" Requires="v">
                <p:oleObj spid="_x0000_s22059" name="Equation" r:id="rId6" imgW="749300" imgH="838200" progId="Equation.3">
                  <p:embed/>
                </p:oleObj>
              </mc:Choice>
              <mc:Fallback>
                <p:oleObj name="Equation" r:id="rId6" imgW="749300" imgH="838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8568" y="3406938"/>
                        <a:ext cx="2292913" cy="2074540"/>
                      </a:xfrm>
                      <a:prstGeom prst="rect">
                        <a:avLst/>
                      </a:prstGeom>
                      <a:noFill/>
                      <a:ln>
                        <a:noFill/>
                      </a:ln>
                      <a:effectLst/>
                      <a:extLst/>
                    </p:spPr>
                  </p:pic>
                </p:oleObj>
              </mc:Fallback>
            </mc:AlternateContent>
          </a:graphicData>
        </a:graphic>
      </p:graphicFrame>
      <p:graphicFrame>
        <p:nvGraphicFramePr>
          <p:cNvPr id="18441" name="Object 8"/>
          <p:cNvGraphicFramePr>
            <a:graphicFrameLocks noGrp="1" noChangeAspect="1"/>
          </p:cNvGraphicFramePr>
          <p:nvPr>
            <p:ph sz="half" idx="2"/>
            <p:extLst>
              <p:ext uri="{D42A27DB-BD31-4B8C-83A1-F6EECF244321}">
                <p14:modId xmlns:p14="http://schemas.microsoft.com/office/powerpoint/2010/main" val="722271287"/>
              </p:ext>
            </p:extLst>
          </p:nvPr>
        </p:nvGraphicFramePr>
        <p:xfrm>
          <a:off x="6112539" y="2210251"/>
          <a:ext cx="1654679" cy="1196687"/>
        </p:xfrm>
        <a:graphic>
          <a:graphicData uri="http://schemas.openxmlformats.org/presentationml/2006/ole">
            <mc:AlternateContent xmlns:mc="http://schemas.openxmlformats.org/markup-compatibility/2006">
              <mc:Choice xmlns:v="urn:schemas-microsoft-com:vml" Requires="v">
                <p:oleObj spid="_x0000_s22060" name="Equation" r:id="rId8" imgW="596900" imgH="431800" progId="Equation.3">
                  <p:embed/>
                </p:oleObj>
              </mc:Choice>
              <mc:Fallback>
                <p:oleObj name="Equation" r:id="rId8" imgW="596900" imgH="4318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12539" y="2210251"/>
                        <a:ext cx="1654679" cy="1196687"/>
                      </a:xfrm>
                      <a:prstGeom prst="rect">
                        <a:avLst/>
                      </a:prstGeom>
                      <a:noFill/>
                      <a:ln>
                        <a:noFill/>
                      </a:ln>
                      <a:effectLst/>
                      <a:extLst/>
                    </p:spPr>
                  </p:pic>
                </p:oleObj>
              </mc:Fallback>
            </mc:AlternateContent>
          </a:graphicData>
        </a:graphic>
      </p:graphicFrame>
      <p:sp>
        <p:nvSpPr>
          <p:cNvPr id="2" name="Down Arrow 1"/>
          <p:cNvSpPr/>
          <p:nvPr/>
        </p:nvSpPr>
        <p:spPr>
          <a:xfrm rot="17220723">
            <a:off x="2746279" y="1801512"/>
            <a:ext cx="349754" cy="827719"/>
          </a:xfrm>
          <a:prstGeom prst="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p:cNvSpPr/>
          <p:nvPr/>
        </p:nvSpPr>
        <p:spPr>
          <a:xfrm rot="16483461">
            <a:off x="3991877" y="3979935"/>
            <a:ext cx="349754" cy="827719"/>
          </a:xfrm>
          <a:prstGeom prst="downArrow">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p:cNvSpPr/>
          <p:nvPr/>
        </p:nvSpPr>
        <p:spPr>
          <a:xfrm rot="16914701">
            <a:off x="5502384" y="1769736"/>
            <a:ext cx="349754" cy="827719"/>
          </a:xfrm>
          <a:prstGeom prst="downArrow">
            <a:avLst/>
          </a:prstGeom>
          <a:solidFill>
            <a:srgbClr val="00B0F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0"/>
          <a:stretch>
            <a:fillRect/>
          </a:stretch>
        </p:blipFill>
        <p:spPr>
          <a:xfrm>
            <a:off x="7539283" y="3163889"/>
            <a:ext cx="1552575" cy="1438275"/>
          </a:xfrm>
          <a:prstGeom prst="rect">
            <a:avLst/>
          </a:prstGeom>
        </p:spPr>
      </p:pic>
      <p:sp>
        <p:nvSpPr>
          <p:cNvPr id="4" name="Rectangle 3"/>
          <p:cNvSpPr/>
          <p:nvPr/>
        </p:nvSpPr>
        <p:spPr>
          <a:xfrm>
            <a:off x="7276438" y="4613463"/>
            <a:ext cx="4610762" cy="523220"/>
          </a:xfrm>
          <a:prstGeom prst="rect">
            <a:avLst/>
          </a:prstGeom>
        </p:spPr>
        <p:txBody>
          <a:bodyPr wrap="square">
            <a:spAutoFit/>
          </a:bodyPr>
          <a:lstStyle/>
          <a:p>
            <a:r>
              <a:rPr lang="en-US" sz="1400" dirty="0">
                <a:solidFill>
                  <a:srgbClr val="000088"/>
                </a:solidFill>
                <a:latin typeface="Verdana" panose="020B0604030504040204" pitchFamily="34" charset="0"/>
              </a:rPr>
              <a:t>Mean = 0.1 × 1 + 0.1 × 2 + 0.7 × 3 + 0.1 × 4</a:t>
            </a:r>
            <a:r>
              <a:rPr lang="en-US" sz="1400" dirty="0"/>
              <a:t/>
            </a:r>
            <a:br>
              <a:rPr lang="en-US" sz="1400" dirty="0"/>
            </a:br>
            <a:r>
              <a:rPr lang="en-US" sz="1400" dirty="0">
                <a:solidFill>
                  <a:srgbClr val="000088"/>
                </a:solidFill>
                <a:latin typeface="Verdana" panose="020B0604030504040204" pitchFamily="34" charset="0"/>
              </a:rPr>
              <a:t>= 0.1 + 0.2 + 2.1 + 0.4 = </a:t>
            </a:r>
            <a:r>
              <a:rPr lang="en-US" sz="1400" b="1" dirty="0">
                <a:solidFill>
                  <a:srgbClr val="000088"/>
                </a:solidFill>
                <a:latin typeface="Verdana" panose="020B0604030504040204" pitchFamily="34" charset="0"/>
              </a:rPr>
              <a:t>2.8</a:t>
            </a:r>
            <a:endParaRPr lang="en-US" sz="1400" dirty="0"/>
          </a:p>
        </p:txBody>
      </p:sp>
      <p:pic>
        <p:nvPicPr>
          <p:cNvPr id="5" name="Picture 4"/>
          <p:cNvPicPr>
            <a:picLocks noChangeAspect="1"/>
          </p:cNvPicPr>
          <p:nvPr/>
        </p:nvPicPr>
        <p:blipFill>
          <a:blip r:embed="rId11"/>
          <a:stretch>
            <a:fillRect/>
          </a:stretch>
        </p:blipFill>
        <p:spPr>
          <a:xfrm>
            <a:off x="10254929" y="5136683"/>
            <a:ext cx="1681316" cy="1681316"/>
          </a:xfrm>
          <a:prstGeom prst="rect">
            <a:avLst/>
          </a:prstGeom>
        </p:spPr>
      </p:pic>
      <p:pic>
        <p:nvPicPr>
          <p:cNvPr id="6" name="Picture 5"/>
          <p:cNvPicPr>
            <a:picLocks noChangeAspect="1"/>
          </p:cNvPicPr>
          <p:nvPr/>
        </p:nvPicPr>
        <p:blipFill>
          <a:blip r:embed="rId12"/>
          <a:stretch>
            <a:fillRect/>
          </a:stretch>
        </p:blipFill>
        <p:spPr>
          <a:xfrm>
            <a:off x="9193962" y="942498"/>
            <a:ext cx="2899783" cy="3109305"/>
          </a:xfrm>
          <a:prstGeom prst="rect">
            <a:avLst/>
          </a:prstGeom>
        </p:spPr>
      </p:pic>
    </p:spTree>
    <p:extLst>
      <p:ext uri="{BB962C8B-B14F-4D97-AF65-F5344CB8AC3E}">
        <p14:creationId xmlns:p14="http://schemas.microsoft.com/office/powerpoint/2010/main" val="3537135451"/>
      </p:ext>
    </p:extLst>
  </p:cSld>
  <p:clrMapOvr>
    <a:masterClrMapping/>
  </p:clrMapOvr>
  <p:transition xmlns:p14="http://schemas.microsoft.com/office/powerpoint/2010/main">
    <p:zoom/>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571500" y="228600"/>
            <a:ext cx="11106150" cy="838200"/>
          </a:xfrm>
        </p:spPr>
        <p:txBody>
          <a:bodyPr>
            <a:normAutofit/>
          </a:bodyPr>
          <a:lstStyle/>
          <a:p>
            <a:r>
              <a:rPr lang="en-US" altLang="en-US" dirty="0" smtClean="0"/>
              <a:t>Chapter 2.  </a:t>
            </a:r>
            <a:r>
              <a:rPr lang="en-US" altLang="en-US" dirty="0"/>
              <a:t>Getting to Know Your Data</a:t>
            </a:r>
            <a:endParaRPr lang="en-US" altLang="en-US" dirty="0" smtClean="0"/>
          </a:p>
        </p:txBody>
      </p:sp>
      <p:sp>
        <p:nvSpPr>
          <p:cNvPr id="16388" name="Rectangle 3"/>
          <p:cNvSpPr>
            <a:spLocks noGrp="1" noChangeArrowheads="1"/>
          </p:cNvSpPr>
          <p:nvPr>
            <p:ph type="body" idx="1"/>
          </p:nvPr>
        </p:nvSpPr>
        <p:spPr>
          <a:xfrm>
            <a:off x="663388" y="1294960"/>
            <a:ext cx="10865223" cy="5257800"/>
          </a:xfrm>
        </p:spPr>
        <p:txBody>
          <a:bodyPr/>
          <a:lstStyle/>
          <a:p>
            <a:pPr>
              <a:lnSpc>
                <a:spcPct val="200000"/>
              </a:lnSpc>
            </a:pPr>
            <a:r>
              <a:rPr lang="en-US" altLang="en-US" sz="3200" dirty="0" smtClean="0"/>
              <a:t>Data </a:t>
            </a:r>
            <a:r>
              <a:rPr lang="en-US" altLang="en-US" sz="3200" dirty="0"/>
              <a:t>Objects and Attribute Types</a:t>
            </a:r>
          </a:p>
          <a:p>
            <a:pPr>
              <a:lnSpc>
                <a:spcPct val="200000"/>
              </a:lnSpc>
            </a:pPr>
            <a:r>
              <a:rPr lang="en-US" altLang="en-US" sz="3200" dirty="0"/>
              <a:t>Basic Statistical Descriptions of Data</a:t>
            </a:r>
          </a:p>
          <a:p>
            <a:pPr>
              <a:lnSpc>
                <a:spcPct val="200000"/>
              </a:lnSpc>
            </a:pPr>
            <a:r>
              <a:rPr lang="en-US" altLang="en-US" sz="3200" dirty="0"/>
              <a:t>Data Visualization</a:t>
            </a:r>
          </a:p>
          <a:p>
            <a:pPr>
              <a:lnSpc>
                <a:spcPct val="200000"/>
              </a:lnSpc>
            </a:pPr>
            <a:r>
              <a:rPr lang="en-US" altLang="en-US" sz="3200" dirty="0"/>
              <a:t>Measuring Data Similarity and Dissimilarity</a:t>
            </a:r>
          </a:p>
          <a:p>
            <a:pPr>
              <a:lnSpc>
                <a:spcPct val="200000"/>
              </a:lnSpc>
            </a:pPr>
            <a:r>
              <a:rPr lang="en-US" altLang="en-US" sz="3200" dirty="0" smtClean="0"/>
              <a:t>Summary</a:t>
            </a:r>
            <a:endParaRPr lang="en-US" altLang="en-US" sz="3200" dirty="0"/>
          </a:p>
        </p:txBody>
      </p:sp>
      <p:sp>
        <p:nvSpPr>
          <p:cNvPr id="5" name="AutoShape 4"/>
          <p:cNvSpPr>
            <a:spLocks noChangeArrowheads="1"/>
          </p:cNvSpPr>
          <p:nvPr/>
        </p:nvSpPr>
        <p:spPr bwMode="auto">
          <a:xfrm rot="9694931">
            <a:off x="7086600" y="1504951"/>
            <a:ext cx="450850" cy="4857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CC99"/>
          </a:solidFill>
          <a:ln w="9525">
            <a:solidFill>
              <a:schemeClr val="tx1"/>
            </a:solidFill>
            <a:miter lim="800000"/>
            <a:headEnd/>
            <a:tailEnd/>
          </a:ln>
        </p:spPr>
        <p:txBody>
          <a:bodyPr rot="10800000" wrap="none" anchor="ctr"/>
          <a:lstStyle/>
          <a:p>
            <a:pPr defTabSz="914400" fontAlgn="base">
              <a:spcBef>
                <a:spcPct val="0"/>
              </a:spcBef>
              <a:spcAft>
                <a:spcPct val="0"/>
              </a:spcAft>
            </a:pPr>
            <a:endParaRPr lang="en-US" sz="2400">
              <a:solidFill>
                <a:srgbClr val="000000"/>
              </a:solidFill>
            </a:endParaRPr>
          </a:p>
        </p:txBody>
      </p:sp>
    </p:spTree>
    <p:extLst>
      <p:ext uri="{BB962C8B-B14F-4D97-AF65-F5344CB8AC3E}">
        <p14:creationId xmlns:p14="http://schemas.microsoft.com/office/powerpoint/2010/main" val="10651068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pic>
        <p:nvPicPr>
          <p:cNvPr id="6" name="Picture 5"/>
          <p:cNvPicPr>
            <a:picLocks noChangeAspect="1"/>
          </p:cNvPicPr>
          <p:nvPr/>
        </p:nvPicPr>
        <p:blipFill>
          <a:blip r:embed="rId2"/>
          <a:stretch>
            <a:fillRect/>
          </a:stretch>
        </p:blipFill>
        <p:spPr>
          <a:xfrm>
            <a:off x="0" y="58650"/>
            <a:ext cx="4605470" cy="1236750"/>
          </a:xfrm>
          <a:prstGeom prst="rect">
            <a:avLst/>
          </a:prstGeom>
        </p:spPr>
      </p:pic>
      <p:pic>
        <p:nvPicPr>
          <p:cNvPr id="7" name="Picture 6"/>
          <p:cNvPicPr>
            <a:picLocks noChangeAspect="1"/>
          </p:cNvPicPr>
          <p:nvPr/>
        </p:nvPicPr>
        <p:blipFill>
          <a:blip r:embed="rId3"/>
          <a:stretch>
            <a:fillRect/>
          </a:stretch>
        </p:blipFill>
        <p:spPr>
          <a:xfrm>
            <a:off x="72527" y="1416238"/>
            <a:ext cx="4460416" cy="372844"/>
          </a:xfrm>
          <a:prstGeom prst="rect">
            <a:avLst/>
          </a:prstGeom>
        </p:spPr>
      </p:pic>
      <p:pic>
        <p:nvPicPr>
          <p:cNvPr id="8" name="Picture 7"/>
          <p:cNvPicPr>
            <a:picLocks noChangeAspect="1"/>
          </p:cNvPicPr>
          <p:nvPr/>
        </p:nvPicPr>
        <p:blipFill>
          <a:blip r:embed="rId4"/>
          <a:stretch>
            <a:fillRect/>
          </a:stretch>
        </p:blipFill>
        <p:spPr>
          <a:xfrm>
            <a:off x="72527" y="1860536"/>
            <a:ext cx="4278248" cy="662500"/>
          </a:xfrm>
          <a:prstGeom prst="rect">
            <a:avLst/>
          </a:prstGeom>
        </p:spPr>
      </p:pic>
      <p:pic>
        <p:nvPicPr>
          <p:cNvPr id="9" name="Picture 8"/>
          <p:cNvPicPr>
            <a:picLocks noChangeAspect="1"/>
          </p:cNvPicPr>
          <p:nvPr/>
        </p:nvPicPr>
        <p:blipFill>
          <a:blip r:embed="rId5"/>
          <a:stretch>
            <a:fillRect/>
          </a:stretch>
        </p:blipFill>
        <p:spPr>
          <a:xfrm>
            <a:off x="72528" y="2520750"/>
            <a:ext cx="3260607" cy="4146750"/>
          </a:xfrm>
          <a:prstGeom prst="rect">
            <a:avLst/>
          </a:prstGeom>
        </p:spPr>
      </p:pic>
      <p:pic>
        <p:nvPicPr>
          <p:cNvPr id="10" name="Picture 9"/>
          <p:cNvPicPr>
            <a:picLocks noChangeAspect="1"/>
          </p:cNvPicPr>
          <p:nvPr/>
        </p:nvPicPr>
        <p:blipFill>
          <a:blip r:embed="rId6"/>
          <a:stretch>
            <a:fillRect/>
          </a:stretch>
        </p:blipFill>
        <p:spPr>
          <a:xfrm>
            <a:off x="3333136" y="5718703"/>
            <a:ext cx="5560141" cy="991770"/>
          </a:xfrm>
          <a:prstGeom prst="rect">
            <a:avLst/>
          </a:prstGeom>
        </p:spPr>
      </p:pic>
      <p:pic>
        <p:nvPicPr>
          <p:cNvPr id="11" name="Picture 10"/>
          <p:cNvPicPr>
            <a:picLocks noChangeAspect="1"/>
          </p:cNvPicPr>
          <p:nvPr/>
        </p:nvPicPr>
        <p:blipFill>
          <a:blip r:embed="rId7"/>
          <a:stretch>
            <a:fillRect/>
          </a:stretch>
        </p:blipFill>
        <p:spPr>
          <a:xfrm>
            <a:off x="5928503" y="241303"/>
            <a:ext cx="4931842" cy="736594"/>
          </a:xfrm>
          <a:prstGeom prst="rect">
            <a:avLst/>
          </a:prstGeom>
        </p:spPr>
      </p:pic>
      <p:pic>
        <p:nvPicPr>
          <p:cNvPr id="12" name="Picture 11"/>
          <p:cNvPicPr>
            <a:picLocks noChangeAspect="1"/>
          </p:cNvPicPr>
          <p:nvPr/>
        </p:nvPicPr>
        <p:blipFill>
          <a:blip r:embed="rId8"/>
          <a:stretch>
            <a:fillRect/>
          </a:stretch>
        </p:blipFill>
        <p:spPr>
          <a:xfrm>
            <a:off x="5928503" y="990457"/>
            <a:ext cx="4968106" cy="1527750"/>
          </a:xfrm>
          <a:prstGeom prst="rect">
            <a:avLst/>
          </a:prstGeom>
        </p:spPr>
      </p:pic>
      <p:pic>
        <p:nvPicPr>
          <p:cNvPr id="13" name="Picture 12"/>
          <p:cNvPicPr>
            <a:picLocks noChangeAspect="1"/>
          </p:cNvPicPr>
          <p:nvPr/>
        </p:nvPicPr>
        <p:blipFill>
          <a:blip r:embed="rId9"/>
          <a:stretch>
            <a:fillRect/>
          </a:stretch>
        </p:blipFill>
        <p:spPr>
          <a:xfrm>
            <a:off x="5939389" y="2561181"/>
            <a:ext cx="4968106" cy="874556"/>
          </a:xfrm>
          <a:prstGeom prst="rect">
            <a:avLst/>
          </a:prstGeom>
        </p:spPr>
      </p:pic>
      <p:pic>
        <p:nvPicPr>
          <p:cNvPr id="14" name="Picture 13"/>
          <p:cNvPicPr>
            <a:picLocks noChangeAspect="1"/>
          </p:cNvPicPr>
          <p:nvPr/>
        </p:nvPicPr>
        <p:blipFill>
          <a:blip r:embed="rId10"/>
          <a:stretch>
            <a:fillRect/>
          </a:stretch>
        </p:blipFill>
        <p:spPr>
          <a:xfrm>
            <a:off x="5928503" y="3417031"/>
            <a:ext cx="6056012" cy="1600500"/>
          </a:xfrm>
          <a:prstGeom prst="rect">
            <a:avLst/>
          </a:prstGeom>
        </p:spPr>
      </p:pic>
      <p:sp>
        <p:nvSpPr>
          <p:cNvPr id="15" name="TextBox 14"/>
          <p:cNvSpPr txBox="1"/>
          <p:nvPr/>
        </p:nvSpPr>
        <p:spPr>
          <a:xfrm>
            <a:off x="3764940" y="3197366"/>
            <a:ext cx="1848455" cy="384721"/>
          </a:xfrm>
          <a:prstGeom prst="rect">
            <a:avLst/>
          </a:prstGeom>
          <a:noFill/>
        </p:spPr>
        <p:txBody>
          <a:bodyPr wrap="none" rtlCol="0">
            <a:spAutoFit/>
          </a:bodyPr>
          <a:lstStyle/>
          <a:p>
            <a:r>
              <a:rPr lang="en-US" dirty="0" smtClean="0"/>
              <a:t>For N=2 and N=5</a:t>
            </a:r>
            <a:endParaRPr lang="en-US" dirty="0"/>
          </a:p>
        </p:txBody>
      </p:sp>
      <p:sp>
        <p:nvSpPr>
          <p:cNvPr id="16" name="Left Arrow 15"/>
          <p:cNvSpPr/>
          <p:nvPr/>
        </p:nvSpPr>
        <p:spPr>
          <a:xfrm>
            <a:off x="3271789" y="3215415"/>
            <a:ext cx="457200" cy="29341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Bent Arrow 17"/>
          <p:cNvSpPr/>
          <p:nvPr/>
        </p:nvSpPr>
        <p:spPr>
          <a:xfrm>
            <a:off x="5215393" y="2354500"/>
            <a:ext cx="530942" cy="71779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39249865"/>
      </p:ext>
    </p:extLst>
  </p:cSld>
  <p:clrMapOvr>
    <a:masterClrMapping/>
  </p:clrMapOvr>
  <p:transition xmlns:p14="http://schemas.microsoft.com/office/powerpoint/2010/main">
    <p:zoom/>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noAutofit/>
          </a:bodyPr>
          <a:lstStyle/>
          <a:p>
            <a:pPr eaLnBrk="1" hangingPunct="1"/>
            <a:r>
              <a:rPr lang="en-US" altLang="en-US" dirty="0" smtClean="0"/>
              <a:t>Measuring the Central Tendency: (2) Median</a:t>
            </a:r>
            <a:endParaRPr lang="en-US" altLang="en-US" sz="4000" dirty="0"/>
          </a:p>
        </p:txBody>
      </p:sp>
      <p:sp>
        <p:nvSpPr>
          <p:cNvPr id="18436" name="Rectangle 3"/>
          <p:cNvSpPr>
            <a:spLocks noGrp="1" noChangeArrowheads="1"/>
          </p:cNvSpPr>
          <p:nvPr>
            <p:ph type="body" sz="half" idx="1"/>
          </p:nvPr>
        </p:nvSpPr>
        <p:spPr>
          <a:xfrm>
            <a:off x="553911" y="1212431"/>
            <a:ext cx="11333289" cy="1880813"/>
          </a:xfrm>
        </p:spPr>
        <p:txBody>
          <a:bodyPr/>
          <a:lstStyle/>
          <a:p>
            <a:pPr eaLnBrk="1" hangingPunct="1">
              <a:spcBef>
                <a:spcPts val="400"/>
              </a:spcBef>
              <a:buSzPct val="80000"/>
            </a:pPr>
            <a:r>
              <a:rPr lang="en-US" altLang="en-US" u="sng" dirty="0" smtClean="0">
                <a:latin typeface="Calibri" panose="020F0502020204030204" pitchFamily="34" charset="0"/>
              </a:rPr>
              <a:t>Median</a:t>
            </a:r>
            <a:r>
              <a:rPr lang="en-US" altLang="en-US" dirty="0">
                <a:latin typeface="Calibri" panose="020F0502020204030204" pitchFamily="34" charset="0"/>
              </a:rPr>
              <a:t>: </a:t>
            </a:r>
            <a:endParaRPr lang="en-US" altLang="en-US" dirty="0" smtClean="0">
              <a:latin typeface="Calibri" panose="020F0502020204030204" pitchFamily="34" charset="0"/>
            </a:endParaRPr>
          </a:p>
          <a:p>
            <a:pPr lvl="1">
              <a:spcBef>
                <a:spcPts val="400"/>
              </a:spcBef>
            </a:pPr>
            <a:r>
              <a:rPr lang="en-US" altLang="en-US" dirty="0" smtClean="0">
                <a:latin typeface="Calibri" panose="020F0502020204030204" pitchFamily="34" charset="0"/>
              </a:rPr>
              <a:t>Middle </a:t>
            </a:r>
            <a:r>
              <a:rPr lang="en-US" altLang="en-US" dirty="0">
                <a:latin typeface="Calibri" panose="020F0502020204030204" pitchFamily="34" charset="0"/>
              </a:rPr>
              <a:t>value if odd number of values, or average of the middle two values otherwise</a:t>
            </a:r>
          </a:p>
          <a:p>
            <a:pPr>
              <a:spcBef>
                <a:spcPts val="400"/>
              </a:spcBef>
            </a:pPr>
            <a:r>
              <a:rPr lang="en-US" altLang="en-US" dirty="0">
                <a:latin typeface="Calibri" panose="020F0502020204030204" pitchFamily="34" charset="0"/>
              </a:rPr>
              <a:t>Estimated by interpolation (for </a:t>
            </a:r>
            <a:r>
              <a:rPr lang="en-US" altLang="en-US" i="1" dirty="0">
                <a:solidFill>
                  <a:srgbClr val="FF0000"/>
                </a:solidFill>
                <a:latin typeface="Calibri" panose="020F0502020204030204" pitchFamily="34" charset="0"/>
              </a:rPr>
              <a:t>grouped data</a:t>
            </a:r>
            <a:r>
              <a:rPr lang="en-US" altLang="en-US" dirty="0">
                <a:latin typeface="Calibri" panose="020F0502020204030204" pitchFamily="34" charset="0"/>
              </a:rPr>
              <a:t>):</a:t>
            </a:r>
          </a:p>
          <a:p>
            <a:pPr eaLnBrk="1" hangingPunct="1">
              <a:spcBef>
                <a:spcPts val="400"/>
              </a:spcBef>
              <a:buSzPct val="80000"/>
            </a:pPr>
            <a:endParaRPr lang="en-US" altLang="en-US" u="sng" dirty="0">
              <a:latin typeface="Calibri" panose="020F0502020204030204" pitchFamily="34" charset="0"/>
            </a:endParaRPr>
          </a:p>
          <a:p>
            <a:pPr eaLnBrk="1" hangingPunct="1">
              <a:spcBef>
                <a:spcPts val="400"/>
              </a:spcBef>
              <a:buSzPct val="80000"/>
            </a:pPr>
            <a:endParaRPr lang="en-US" altLang="en-US" dirty="0"/>
          </a:p>
        </p:txBody>
      </p:sp>
      <p:graphicFrame>
        <p:nvGraphicFramePr>
          <p:cNvPr id="18439" name="Object 6"/>
          <p:cNvGraphicFramePr>
            <a:graphicFrameLocks noChangeAspect="1"/>
          </p:cNvGraphicFramePr>
          <p:nvPr>
            <p:extLst>
              <p:ext uri="{D42A27DB-BD31-4B8C-83A1-F6EECF244321}">
                <p14:modId xmlns:p14="http://schemas.microsoft.com/office/powerpoint/2010/main" val="1965612923"/>
              </p:ext>
            </p:extLst>
          </p:nvPr>
        </p:nvGraphicFramePr>
        <p:xfrm>
          <a:off x="1979766" y="5440174"/>
          <a:ext cx="5917905" cy="1164178"/>
        </p:xfrm>
        <a:graphic>
          <a:graphicData uri="http://schemas.openxmlformats.org/presentationml/2006/ole">
            <mc:AlternateContent xmlns:mc="http://schemas.openxmlformats.org/markup-compatibility/2006">
              <mc:Choice xmlns:v="urn:schemas-microsoft-com:vml" Requires="v">
                <p:oleObj spid="_x0000_s41121" name="Equation" r:id="rId4" imgW="2387600" imgH="469900" progId="Equation.3">
                  <p:embed/>
                </p:oleObj>
              </mc:Choice>
              <mc:Fallback>
                <p:oleObj name="Equation" r:id="rId4" imgW="2387600" imgH="4699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766" y="5440174"/>
                        <a:ext cx="5917905" cy="1164178"/>
                      </a:xfrm>
                      <a:prstGeom prst="rect">
                        <a:avLst/>
                      </a:prstGeom>
                      <a:noFill/>
                      <a:ln>
                        <a:noFill/>
                      </a:ln>
                      <a:effectLst/>
                      <a:extLst/>
                    </p:spPr>
                  </p:pic>
                </p:oleObj>
              </mc:Fallback>
            </mc:AlternateContent>
          </a:graphicData>
        </a:graphic>
      </p:graphicFrame>
      <p:pic>
        <p:nvPicPr>
          <p:cNvPr id="18442"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9501" y="2490933"/>
            <a:ext cx="2541054" cy="2272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63387" y="4957482"/>
            <a:ext cx="1837765" cy="830997"/>
          </a:xfrm>
          <a:prstGeom prst="rect">
            <a:avLst/>
          </a:prstGeom>
          <a:solidFill>
            <a:srgbClr val="FFFF00"/>
          </a:solidFill>
        </p:spPr>
        <p:txBody>
          <a:bodyPr wrap="square" rtlCol="0">
            <a:spAutoFit/>
          </a:bodyPr>
          <a:lstStyle/>
          <a:p>
            <a:pPr algn="ctr"/>
            <a:r>
              <a:rPr lang="en-US" sz="2400" dirty="0" smtClean="0"/>
              <a:t>Approximate median</a:t>
            </a:r>
            <a:endParaRPr lang="en-US" sz="2400" dirty="0"/>
          </a:p>
        </p:txBody>
      </p:sp>
      <p:sp>
        <p:nvSpPr>
          <p:cNvPr id="3" name="Curved Right Arrow 2"/>
          <p:cNvSpPr/>
          <p:nvPr/>
        </p:nvSpPr>
        <p:spPr>
          <a:xfrm rot="19277405">
            <a:off x="1366863" y="5742471"/>
            <a:ext cx="430813" cy="733667"/>
          </a:xfrm>
          <a:prstGeom prst="curved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2774759" y="6478100"/>
            <a:ext cx="1837765" cy="369332"/>
          </a:xfrm>
          <a:prstGeom prst="rect">
            <a:avLst/>
          </a:prstGeom>
          <a:solidFill>
            <a:srgbClr val="92D050"/>
          </a:solidFill>
        </p:spPr>
        <p:txBody>
          <a:bodyPr wrap="square" rtlCol="0">
            <a:spAutoFit/>
          </a:bodyPr>
          <a:lstStyle/>
          <a:p>
            <a:pPr algn="ctr"/>
            <a:r>
              <a:rPr lang="en-US" sz="1800" dirty="0" smtClean="0"/>
              <a:t>Low interval limit</a:t>
            </a:r>
            <a:endParaRPr lang="en-US" sz="1800" dirty="0"/>
          </a:p>
        </p:txBody>
      </p:sp>
      <p:sp>
        <p:nvSpPr>
          <p:cNvPr id="11" name="TextBox 10"/>
          <p:cNvSpPr txBox="1"/>
          <p:nvPr/>
        </p:nvSpPr>
        <p:spPr>
          <a:xfrm>
            <a:off x="6996717" y="5405682"/>
            <a:ext cx="2344506" cy="369332"/>
          </a:xfrm>
          <a:prstGeom prst="rect">
            <a:avLst/>
          </a:prstGeom>
          <a:solidFill>
            <a:srgbClr val="92D050"/>
          </a:solidFill>
        </p:spPr>
        <p:txBody>
          <a:bodyPr wrap="square" rtlCol="0">
            <a:spAutoFit/>
          </a:bodyPr>
          <a:lstStyle/>
          <a:p>
            <a:pPr algn="ctr"/>
            <a:r>
              <a:rPr lang="en-US" sz="1800" dirty="0" smtClean="0"/>
              <a:t>Interval width (L</a:t>
            </a:r>
            <a:r>
              <a:rPr lang="en-US" sz="1800" baseline="-25000" dirty="0" smtClean="0"/>
              <a:t>2</a:t>
            </a:r>
            <a:r>
              <a:rPr lang="en-US" sz="1800" dirty="0" smtClean="0"/>
              <a:t> – L</a:t>
            </a:r>
            <a:r>
              <a:rPr lang="en-US" sz="1800" baseline="-25000" dirty="0" smtClean="0"/>
              <a:t>1</a:t>
            </a:r>
            <a:r>
              <a:rPr lang="en-US" sz="1800" dirty="0" smtClean="0"/>
              <a:t>)</a:t>
            </a:r>
            <a:endParaRPr lang="en-US" sz="1800" dirty="0"/>
          </a:p>
        </p:txBody>
      </p:sp>
      <p:sp>
        <p:nvSpPr>
          <p:cNvPr id="5" name="Right Arrow 4"/>
          <p:cNvSpPr/>
          <p:nvPr/>
        </p:nvSpPr>
        <p:spPr>
          <a:xfrm rot="7632380">
            <a:off x="7962272" y="5744057"/>
            <a:ext cx="233082" cy="277906"/>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355939" y="4857107"/>
            <a:ext cx="3378522" cy="369332"/>
          </a:xfrm>
          <a:prstGeom prst="rect">
            <a:avLst/>
          </a:prstGeom>
          <a:solidFill>
            <a:srgbClr val="92D050"/>
          </a:solidFill>
        </p:spPr>
        <p:txBody>
          <a:bodyPr wrap="square" rtlCol="0">
            <a:spAutoFit/>
          </a:bodyPr>
          <a:lstStyle/>
          <a:p>
            <a:pPr algn="ctr"/>
            <a:r>
              <a:rPr lang="en-US" sz="1800" dirty="0" smtClean="0"/>
              <a:t>Sum before the median interval</a:t>
            </a:r>
            <a:endParaRPr lang="en-US" sz="1800" dirty="0"/>
          </a:p>
        </p:txBody>
      </p:sp>
      <p:sp>
        <p:nvSpPr>
          <p:cNvPr id="14" name="Right Arrow 13"/>
          <p:cNvSpPr/>
          <p:nvPr/>
        </p:nvSpPr>
        <p:spPr>
          <a:xfrm rot="5400000">
            <a:off x="5928659" y="5236532"/>
            <a:ext cx="233082" cy="277906"/>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rot="16200000">
            <a:off x="3577100" y="6258809"/>
            <a:ext cx="233082" cy="277906"/>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5924239"/>
      </p:ext>
    </p:extLst>
  </p:cSld>
  <p:clrMapOvr>
    <a:masterClrMapping/>
  </p:clrMapOvr>
  <p:transition xmlns:p14="http://schemas.microsoft.com/office/powerpoint/2010/main">
    <p:zoom/>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noAutofit/>
          </a:bodyPr>
          <a:lstStyle/>
          <a:p>
            <a:pPr eaLnBrk="1" hangingPunct="1"/>
            <a:r>
              <a:rPr lang="en-US" altLang="en-US" dirty="0" smtClean="0"/>
              <a:t>Measuring the Central Tendency: (3) Mode</a:t>
            </a:r>
            <a:endParaRPr lang="en-US" altLang="en-US" sz="4000" dirty="0"/>
          </a:p>
        </p:txBody>
      </p:sp>
      <p:sp>
        <p:nvSpPr>
          <p:cNvPr id="18436" name="Rectangle 3"/>
          <p:cNvSpPr>
            <a:spLocks noGrp="1" noChangeArrowheads="1"/>
          </p:cNvSpPr>
          <p:nvPr>
            <p:ph type="body" sz="half" idx="1"/>
          </p:nvPr>
        </p:nvSpPr>
        <p:spPr>
          <a:xfrm>
            <a:off x="561974" y="1142999"/>
            <a:ext cx="7058025" cy="4361329"/>
          </a:xfrm>
        </p:spPr>
        <p:txBody>
          <a:bodyPr/>
          <a:lstStyle/>
          <a:p>
            <a:pPr>
              <a:spcBef>
                <a:spcPts val="400"/>
              </a:spcBef>
            </a:pPr>
            <a:r>
              <a:rPr lang="en-US" altLang="en-US" dirty="0" smtClean="0">
                <a:latin typeface="Calibri" panose="020F0502020204030204" pitchFamily="34" charset="0"/>
              </a:rPr>
              <a:t>Mode: Value </a:t>
            </a:r>
            <a:r>
              <a:rPr lang="en-US" altLang="en-US" dirty="0">
                <a:latin typeface="Calibri" panose="020F0502020204030204" pitchFamily="34" charset="0"/>
              </a:rPr>
              <a:t>that occurs most frequently in the data</a:t>
            </a:r>
          </a:p>
          <a:p>
            <a:pPr>
              <a:spcBef>
                <a:spcPts val="400"/>
              </a:spcBef>
            </a:pPr>
            <a:endParaRPr lang="en-US" altLang="en-US" dirty="0" smtClean="0">
              <a:latin typeface="Calibri" panose="020F0502020204030204" pitchFamily="34" charset="0"/>
            </a:endParaRPr>
          </a:p>
          <a:p>
            <a:pPr>
              <a:spcBef>
                <a:spcPts val="400"/>
              </a:spcBef>
            </a:pPr>
            <a:r>
              <a:rPr lang="en-US" altLang="en-US" dirty="0" smtClean="0">
                <a:latin typeface="Calibri" panose="020F0502020204030204" pitchFamily="34" charset="0"/>
              </a:rPr>
              <a:t>Unimodal</a:t>
            </a:r>
          </a:p>
          <a:p>
            <a:pPr lvl="1">
              <a:spcBef>
                <a:spcPts val="400"/>
              </a:spcBef>
            </a:pPr>
            <a:r>
              <a:rPr lang="en-US" altLang="en-US" dirty="0">
                <a:latin typeface="Calibri" panose="020F0502020204030204" pitchFamily="34" charset="0"/>
              </a:rPr>
              <a:t>Empirical formula:</a:t>
            </a:r>
          </a:p>
          <a:p>
            <a:pPr>
              <a:spcBef>
                <a:spcPts val="400"/>
              </a:spcBef>
            </a:pPr>
            <a:endParaRPr lang="en-US" altLang="en-US" dirty="0" smtClean="0">
              <a:latin typeface="Calibri" panose="020F0502020204030204" pitchFamily="34" charset="0"/>
            </a:endParaRPr>
          </a:p>
          <a:p>
            <a:pPr>
              <a:spcBef>
                <a:spcPts val="400"/>
              </a:spcBef>
            </a:pPr>
            <a:endParaRPr lang="en-US" altLang="en-US" dirty="0" smtClean="0">
              <a:latin typeface="Calibri" panose="020F0502020204030204" pitchFamily="34" charset="0"/>
            </a:endParaRPr>
          </a:p>
          <a:p>
            <a:pPr>
              <a:spcBef>
                <a:spcPts val="400"/>
              </a:spcBef>
            </a:pPr>
            <a:r>
              <a:rPr lang="en-US" altLang="en-US" dirty="0" smtClean="0">
                <a:latin typeface="Calibri" panose="020F0502020204030204" pitchFamily="34" charset="0"/>
              </a:rPr>
              <a:t>Multi-modal</a:t>
            </a:r>
          </a:p>
          <a:p>
            <a:pPr lvl="1">
              <a:spcBef>
                <a:spcPts val="400"/>
              </a:spcBef>
            </a:pPr>
            <a:r>
              <a:rPr lang="en-US" altLang="en-US" dirty="0" smtClean="0">
                <a:latin typeface="Calibri" panose="020F0502020204030204" pitchFamily="34" charset="0"/>
              </a:rPr>
              <a:t>Bimodal</a:t>
            </a:r>
            <a:endParaRPr lang="en-US" altLang="en-US" dirty="0">
              <a:latin typeface="Calibri" panose="020F0502020204030204" pitchFamily="34" charset="0"/>
            </a:endParaRPr>
          </a:p>
          <a:p>
            <a:pPr lvl="1">
              <a:spcBef>
                <a:spcPts val="400"/>
              </a:spcBef>
            </a:pPr>
            <a:endParaRPr lang="en-US" altLang="en-US" dirty="0" smtClean="0">
              <a:latin typeface="Calibri" panose="020F0502020204030204" pitchFamily="34" charset="0"/>
            </a:endParaRPr>
          </a:p>
          <a:p>
            <a:pPr lvl="1">
              <a:spcBef>
                <a:spcPts val="400"/>
              </a:spcBef>
            </a:pPr>
            <a:r>
              <a:rPr lang="en-US" altLang="en-US" dirty="0" err="1" smtClean="0">
                <a:latin typeface="Calibri" panose="020F0502020204030204" pitchFamily="34" charset="0"/>
              </a:rPr>
              <a:t>Trimodal</a:t>
            </a:r>
            <a:endParaRPr lang="en-US" altLang="en-US" dirty="0">
              <a:latin typeface="Calibri" panose="020F0502020204030204" pitchFamily="34" charset="0"/>
            </a:endParaRPr>
          </a:p>
        </p:txBody>
      </p:sp>
      <p:graphicFrame>
        <p:nvGraphicFramePr>
          <p:cNvPr id="18440" name="Object 7"/>
          <p:cNvGraphicFramePr>
            <a:graphicFrameLocks noChangeAspect="1"/>
          </p:cNvGraphicFramePr>
          <p:nvPr>
            <p:extLst>
              <p:ext uri="{D42A27DB-BD31-4B8C-83A1-F6EECF244321}">
                <p14:modId xmlns:p14="http://schemas.microsoft.com/office/powerpoint/2010/main" val="3653483247"/>
              </p:ext>
            </p:extLst>
          </p:nvPr>
        </p:nvGraphicFramePr>
        <p:xfrm>
          <a:off x="1875423" y="2869740"/>
          <a:ext cx="4449763" cy="420688"/>
        </p:xfrm>
        <a:graphic>
          <a:graphicData uri="http://schemas.openxmlformats.org/presentationml/2006/ole">
            <mc:AlternateContent xmlns:mc="http://schemas.openxmlformats.org/markup-compatibility/2006">
              <mc:Choice xmlns:v="urn:schemas-microsoft-com:vml" Requires="v">
                <p:oleObj spid="_x0000_s43174" name="Equation" r:id="rId4" imgW="2197100" imgH="203200" progId="Equation.3">
                  <p:embed/>
                </p:oleObj>
              </mc:Choice>
              <mc:Fallback>
                <p:oleObj name="Equation" r:id="rId4" imgW="2197100" imgH="203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5423" y="2869740"/>
                        <a:ext cx="4449763"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3012" name="Picture 4" descr="https://ned.ipac.caltech.edu/level5/March02/Silverman/Figures/figure2_7.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182" y="4191098"/>
            <a:ext cx="3523997" cy="1862275"/>
          </a:xfrm>
          <a:prstGeom prst="rect">
            <a:avLst/>
          </a:prstGeom>
          <a:noFill/>
          <a:extLst>
            <a:ext uri="{909E8E84-426E-40dd-AFC4-6F175D3DCCD1}">
              <a14:hiddenFill xmlns:a14="http://schemas.microsoft.com/office/drawing/2010/main">
                <a:solidFill>
                  <a:srgbClr val="FFFFFF"/>
                </a:solidFill>
              </a14:hiddenFill>
            </a:ext>
          </a:extLst>
        </p:spPr>
      </p:pic>
      <p:pic>
        <p:nvPicPr>
          <p:cNvPr id="43016" name="Picture 8" descr="http://www.netenrich.com/wp-content/uploads/bimodal-it-pressure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94244" y="4259172"/>
            <a:ext cx="2693144" cy="1515992"/>
          </a:xfrm>
          <a:prstGeom prst="rect">
            <a:avLst/>
          </a:prstGeom>
          <a:noFill/>
          <a:extLst>
            <a:ext uri="{909E8E84-426E-40dd-AFC4-6F175D3DCCD1}">
              <a14:hiddenFill xmlns:a14="http://schemas.microsoft.com/office/drawing/2010/main">
                <a:solidFill>
                  <a:srgbClr val="FFFFFF"/>
                </a:solidFill>
              </a14:hiddenFill>
            </a:ext>
          </a:extLst>
        </p:spPr>
      </p:pic>
      <p:pic>
        <p:nvPicPr>
          <p:cNvPr id="43021" name="Picture 13" descr="http://www.ndt.net/article/v11n04/benoit/fig4.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69573" y="4028969"/>
            <a:ext cx="3124579" cy="2186531"/>
          </a:xfrm>
          <a:prstGeom prst="rect">
            <a:avLst/>
          </a:prstGeom>
          <a:noFill/>
          <a:extLst>
            <a:ext uri="{909E8E84-426E-40dd-AFC4-6F175D3DCCD1}">
              <a14:hiddenFill xmlns:a14="http://schemas.microsoft.com/office/drawing/2010/main">
                <a:solidFill>
                  <a:srgbClr val="FFFFFF"/>
                </a:solidFill>
              </a14:hiddenFill>
            </a:ext>
          </a:extLst>
        </p:spPr>
      </p:pic>
      <p:pic>
        <p:nvPicPr>
          <p:cNvPr id="43023" name="Picture 15" descr="http://www.statisticshowto.com/wp-content/uploads/2013/09/right-skewed.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35095" y="2080019"/>
            <a:ext cx="4468955" cy="1825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0049245"/>
      </p:ext>
    </p:extLst>
  </p:cSld>
  <p:clrMapOvr>
    <a:masterClrMapping/>
  </p:clrMapOvr>
  <p:transition xmlns:p14="http://schemas.microsoft.com/office/powerpoint/2010/main">
    <p:zoom/>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3" name="Picture 6" descr="rightskewed"/>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4648795" y="1872351"/>
            <a:ext cx="3466328" cy="2922995"/>
          </a:xfrm>
          <a:noFill/>
        </p:spPr>
      </p:pic>
      <p:pic>
        <p:nvPicPr>
          <p:cNvPr id="19465" name="Picture 10" descr="ha02skew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5750" y="101604"/>
            <a:ext cx="3305650" cy="2685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Rectangle 2"/>
          <p:cNvSpPr>
            <a:spLocks noGrp="1" noChangeArrowheads="1"/>
          </p:cNvSpPr>
          <p:nvPr>
            <p:ph type="title"/>
          </p:nvPr>
        </p:nvSpPr>
        <p:spPr>
          <a:xfrm>
            <a:off x="0" y="228600"/>
            <a:ext cx="7391400" cy="685800"/>
          </a:xfrm>
        </p:spPr>
        <p:txBody>
          <a:bodyPr>
            <a:normAutofit/>
          </a:bodyPr>
          <a:lstStyle/>
          <a:p>
            <a:pPr eaLnBrk="1" hangingPunct="1"/>
            <a:r>
              <a:rPr lang="en-US" altLang="en-US" sz="3200" dirty="0"/>
              <a:t> </a:t>
            </a:r>
            <a:r>
              <a:rPr lang="en-US" altLang="en-US" dirty="0" smtClean="0"/>
              <a:t>Symmetric vs. Skewed Data</a:t>
            </a:r>
            <a:endParaRPr lang="en-US" altLang="en-US" sz="3200" dirty="0"/>
          </a:p>
        </p:txBody>
      </p:sp>
      <p:sp>
        <p:nvSpPr>
          <p:cNvPr id="19462" name="Rectangle 3"/>
          <p:cNvSpPr>
            <a:spLocks noGrp="1" noChangeArrowheads="1"/>
          </p:cNvSpPr>
          <p:nvPr>
            <p:ph type="body" sz="half" idx="1"/>
          </p:nvPr>
        </p:nvSpPr>
        <p:spPr>
          <a:xfrm>
            <a:off x="723900" y="1295401"/>
            <a:ext cx="6438900" cy="1255713"/>
          </a:xfrm>
        </p:spPr>
        <p:txBody>
          <a:bodyPr/>
          <a:lstStyle/>
          <a:p>
            <a:pPr eaLnBrk="1" hangingPunct="1">
              <a:lnSpc>
                <a:spcPct val="120000"/>
              </a:lnSpc>
            </a:pPr>
            <a:r>
              <a:rPr lang="en-US" altLang="en-US" dirty="0">
                <a:latin typeface="Calibri" panose="020F0502020204030204" pitchFamily="34" charset="0"/>
              </a:rPr>
              <a:t>Median, mean and mode of symmetric, positively and negatively skewed data</a:t>
            </a:r>
          </a:p>
        </p:txBody>
      </p:sp>
      <p:pic>
        <p:nvPicPr>
          <p:cNvPr id="19464" name="Picture 8" descr="leftskewed"/>
          <p:cNvPicPr>
            <a:picLocks noGrp="1" noChangeAspect="1" noChangeArrowheads="1"/>
          </p:cNvPicPr>
          <p:nvPr>
            <p:ph sz="quarter" idx="3"/>
          </p:nvPr>
        </p:nvPicPr>
        <p:blipFill>
          <a:blip r:embed="rId5">
            <a:extLst>
              <a:ext uri="{28A0092B-C50C-407E-A947-70E740481C1C}">
                <a14:useLocalDpi xmlns:a14="http://schemas.microsoft.com/office/drawing/2010/main" val="0"/>
              </a:ext>
            </a:extLst>
          </a:blip>
          <a:srcRect/>
          <a:stretch>
            <a:fillRect/>
          </a:stretch>
        </p:blipFill>
        <p:spPr>
          <a:xfrm>
            <a:off x="410497" y="2219998"/>
            <a:ext cx="3924895" cy="3035661"/>
          </a:xfrm>
          <a:noFill/>
        </p:spPr>
      </p:pic>
      <p:sp>
        <p:nvSpPr>
          <p:cNvPr id="19466" name="Rectangle 11"/>
          <p:cNvSpPr>
            <a:spLocks noChangeArrowheads="1"/>
          </p:cNvSpPr>
          <p:nvPr/>
        </p:nvSpPr>
        <p:spPr bwMode="auto">
          <a:xfrm>
            <a:off x="1870013" y="3410394"/>
            <a:ext cx="25336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lnSpc>
                <a:spcPct val="120000"/>
              </a:lnSpc>
              <a:buFont typeface="Wingdings" panose="05000000000000000000" pitchFamily="2" charset="2"/>
              <a:buNone/>
            </a:pPr>
            <a:r>
              <a:rPr lang="en-US" altLang="en-US" sz="2400" dirty="0"/>
              <a:t>positively skewed</a:t>
            </a:r>
          </a:p>
        </p:txBody>
      </p:sp>
      <p:sp>
        <p:nvSpPr>
          <p:cNvPr id="19467" name="Rectangle 12"/>
          <p:cNvSpPr>
            <a:spLocks noChangeArrowheads="1"/>
          </p:cNvSpPr>
          <p:nvPr/>
        </p:nvSpPr>
        <p:spPr bwMode="auto">
          <a:xfrm>
            <a:off x="7672709" y="3118269"/>
            <a:ext cx="265747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lnSpc>
                <a:spcPct val="120000"/>
              </a:lnSpc>
              <a:buFont typeface="Wingdings" panose="05000000000000000000" pitchFamily="2" charset="2"/>
              <a:buNone/>
            </a:pPr>
            <a:r>
              <a:rPr lang="en-US" altLang="en-US" sz="2400" dirty="0"/>
              <a:t>negatively skewed</a:t>
            </a:r>
          </a:p>
        </p:txBody>
      </p:sp>
      <p:sp>
        <p:nvSpPr>
          <p:cNvPr id="19468" name="Rectangle 13"/>
          <p:cNvSpPr>
            <a:spLocks noChangeArrowheads="1"/>
          </p:cNvSpPr>
          <p:nvPr/>
        </p:nvSpPr>
        <p:spPr bwMode="auto">
          <a:xfrm>
            <a:off x="8302265" y="571500"/>
            <a:ext cx="1981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lnSpc>
                <a:spcPct val="120000"/>
              </a:lnSpc>
              <a:buFont typeface="Wingdings" panose="05000000000000000000" pitchFamily="2" charset="2"/>
              <a:buNone/>
            </a:pPr>
            <a:r>
              <a:rPr lang="en-US" altLang="en-US" sz="2400" dirty="0"/>
              <a:t>symmetric</a:t>
            </a:r>
          </a:p>
        </p:txBody>
      </p:sp>
      <p:pic>
        <p:nvPicPr>
          <p:cNvPr id="2" name="Picture 1"/>
          <p:cNvPicPr>
            <a:picLocks noChangeAspect="1"/>
          </p:cNvPicPr>
          <p:nvPr/>
        </p:nvPicPr>
        <p:blipFill>
          <a:blip r:embed="rId6"/>
          <a:stretch>
            <a:fillRect/>
          </a:stretch>
        </p:blipFill>
        <p:spPr>
          <a:xfrm>
            <a:off x="6406621" y="4558193"/>
            <a:ext cx="5785380" cy="2299808"/>
          </a:xfrm>
          <a:prstGeom prst="rect">
            <a:avLst/>
          </a:prstGeom>
        </p:spPr>
      </p:pic>
      <p:sp>
        <p:nvSpPr>
          <p:cNvPr id="3" name="Rectangle 2"/>
          <p:cNvSpPr/>
          <p:nvPr/>
        </p:nvSpPr>
        <p:spPr>
          <a:xfrm>
            <a:off x="680630" y="6092515"/>
            <a:ext cx="5725991" cy="384721"/>
          </a:xfrm>
          <a:prstGeom prst="rect">
            <a:avLst/>
          </a:prstGeom>
        </p:spPr>
        <p:txBody>
          <a:bodyPr wrap="none">
            <a:spAutoFit/>
          </a:bodyPr>
          <a:lstStyle/>
          <a:p>
            <a:r>
              <a:rPr lang="en-US" dirty="0"/>
              <a:t> (a) Negatively skewed, (b) Normal, (c) Positively skewed</a:t>
            </a:r>
          </a:p>
        </p:txBody>
      </p:sp>
    </p:spTree>
    <p:extLst>
      <p:ext uri="{BB962C8B-B14F-4D97-AF65-F5344CB8AC3E}">
        <p14:creationId xmlns:p14="http://schemas.microsoft.com/office/powerpoint/2010/main" val="3146674761"/>
      </p:ext>
    </p:extLst>
  </p:cSld>
  <p:clrMapOvr>
    <a:masterClrMapping/>
  </p:clrMapOvr>
  <p:transition xmlns:p14="http://schemas.microsoft.com/office/powerpoint/2010/main">
    <p:zoom/>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466725" y="380999"/>
            <a:ext cx="11077575" cy="714376"/>
          </a:xfrm>
        </p:spPr>
        <p:txBody>
          <a:bodyPr>
            <a:normAutofit/>
          </a:bodyPr>
          <a:lstStyle/>
          <a:p>
            <a:pPr eaLnBrk="1" hangingPunct="1"/>
            <a:r>
              <a:rPr lang="en-US" altLang="en-US" dirty="0"/>
              <a:t>Properties of Normal Distribution Curve</a:t>
            </a:r>
          </a:p>
        </p:txBody>
      </p:sp>
      <p:pic>
        <p:nvPicPr>
          <p:cNvPr id="7" name="Picture 2" descr="https://upload.wikimedia.org/wikipedia/commons/a/a9/Empirical_Ru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3977" y="1611444"/>
            <a:ext cx="6600382" cy="47893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870321" y="1226723"/>
            <a:ext cx="6427693" cy="384721"/>
          </a:xfrm>
          <a:prstGeom prst="rect">
            <a:avLst/>
          </a:prstGeom>
          <a:solidFill>
            <a:srgbClr val="FFFF00"/>
          </a:solidFill>
        </p:spPr>
        <p:txBody>
          <a:bodyPr wrap="square" rtlCol="0">
            <a:spAutoFit/>
          </a:bodyPr>
          <a:lstStyle/>
          <a:p>
            <a:pPr algn="ctr"/>
            <a:r>
              <a:rPr lang="en-US" dirty="0" smtClean="0">
                <a:latin typeface="Calibri" panose="020F0502020204030204" pitchFamily="34" charset="0"/>
              </a:rPr>
              <a:t>←</a:t>
            </a:r>
            <a:r>
              <a:rPr lang="en-US" dirty="0">
                <a:latin typeface="Calibri" panose="020F0502020204030204" pitchFamily="34" charset="0"/>
              </a:rPr>
              <a:t> — </a:t>
            </a:r>
            <a:r>
              <a:rPr lang="en-US" dirty="0" smtClean="0">
                <a:latin typeface="Calibri" panose="020F0502020204030204" pitchFamily="34" charset="0"/>
              </a:rPr>
              <a:t>———</a:t>
            </a:r>
            <a:r>
              <a:rPr lang="en-US" dirty="0">
                <a:latin typeface="Calibri" panose="020F0502020204030204" pitchFamily="34" charset="0"/>
              </a:rPr>
              <a:t>—</a:t>
            </a:r>
            <a:r>
              <a:rPr lang="en-US" dirty="0" smtClean="0"/>
              <a:t>Represent data dispersion, spread </a:t>
            </a:r>
            <a:r>
              <a:rPr lang="en-US" dirty="0">
                <a:latin typeface="Calibri" panose="020F0502020204030204" pitchFamily="34" charset="0"/>
              </a:rPr>
              <a:t>— </a:t>
            </a:r>
            <a:r>
              <a:rPr lang="en-US" dirty="0" smtClean="0">
                <a:latin typeface="Calibri" panose="020F0502020204030204" pitchFamily="34" charset="0"/>
              </a:rPr>
              <a:t>———</a:t>
            </a:r>
            <a:r>
              <a:rPr lang="en-US" dirty="0">
                <a:latin typeface="Calibri" panose="020F0502020204030204" pitchFamily="34" charset="0"/>
              </a:rPr>
              <a:t>—</a:t>
            </a:r>
            <a:r>
              <a:rPr lang="en-US" dirty="0" smtClean="0">
                <a:latin typeface="Calibri" panose="020F0502020204030204" pitchFamily="34" charset="0"/>
              </a:rPr>
              <a:t>→</a:t>
            </a:r>
            <a:endParaRPr lang="en-US" dirty="0"/>
          </a:p>
        </p:txBody>
      </p:sp>
      <p:sp>
        <p:nvSpPr>
          <p:cNvPr id="5" name="TextBox 4"/>
          <p:cNvSpPr txBox="1"/>
          <p:nvPr/>
        </p:nvSpPr>
        <p:spPr>
          <a:xfrm>
            <a:off x="5620871" y="6400799"/>
            <a:ext cx="3116414" cy="384721"/>
          </a:xfrm>
          <a:prstGeom prst="rect">
            <a:avLst/>
          </a:prstGeom>
          <a:solidFill>
            <a:srgbClr val="92D050"/>
          </a:solidFill>
        </p:spPr>
        <p:txBody>
          <a:bodyPr wrap="square" rtlCol="0">
            <a:spAutoFit/>
          </a:bodyPr>
          <a:lstStyle/>
          <a:p>
            <a:pPr algn="ctr"/>
            <a:r>
              <a:rPr lang="en-US" dirty="0" smtClean="0"/>
              <a:t>Represent central tendency</a:t>
            </a:r>
            <a:endParaRPr lang="en-US" dirty="0"/>
          </a:p>
        </p:txBody>
      </p:sp>
      <p:sp>
        <p:nvSpPr>
          <p:cNvPr id="3" name="Curved Up Arrow 2"/>
          <p:cNvSpPr/>
          <p:nvPr/>
        </p:nvSpPr>
        <p:spPr>
          <a:xfrm rot="11778644" flipV="1">
            <a:off x="4969544" y="6506625"/>
            <a:ext cx="797220" cy="304196"/>
          </a:xfrm>
          <a:prstGeom prst="curvedUp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48520130"/>
      </p:ext>
    </p:extLst>
  </p:cSld>
  <p:clrMapOvr>
    <a:masterClrMapping/>
  </p:clrMapOvr>
  <p:transition xmlns:p14="http://schemas.microsoft.com/office/powerpoint/2010/main">
    <p:zoom/>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83508" y="127236"/>
            <a:ext cx="12239608" cy="938462"/>
          </a:xfrm>
        </p:spPr>
        <p:txBody>
          <a:bodyPr>
            <a:noAutofit/>
          </a:bodyPr>
          <a:lstStyle/>
          <a:p>
            <a:r>
              <a:rPr lang="en-US" altLang="en-US" sz="3600" dirty="0"/>
              <a:t>Measures Data </a:t>
            </a:r>
            <a:r>
              <a:rPr lang="en-US" altLang="en-US" sz="3600" dirty="0" smtClean="0"/>
              <a:t>Distribution: Variance and Standard Deviation</a:t>
            </a:r>
          </a:p>
        </p:txBody>
      </p:sp>
      <p:sp>
        <p:nvSpPr>
          <p:cNvPr id="20484" name="Rectangle 3"/>
          <p:cNvSpPr>
            <a:spLocks noGrp="1" noChangeArrowheads="1"/>
          </p:cNvSpPr>
          <p:nvPr>
            <p:ph type="body" sz="half" idx="1"/>
          </p:nvPr>
        </p:nvSpPr>
        <p:spPr>
          <a:xfrm>
            <a:off x="571500" y="1142999"/>
            <a:ext cx="10801350" cy="2621087"/>
          </a:xfrm>
        </p:spPr>
        <p:txBody>
          <a:bodyPr/>
          <a:lstStyle/>
          <a:p>
            <a:pPr eaLnBrk="1" hangingPunct="1">
              <a:buSzPct val="80000"/>
            </a:pPr>
            <a:r>
              <a:rPr lang="en-US" altLang="en-US" dirty="0" smtClean="0">
                <a:latin typeface="Calibri" panose="020F0502020204030204" pitchFamily="34" charset="0"/>
              </a:rPr>
              <a:t>Variance </a:t>
            </a:r>
            <a:r>
              <a:rPr lang="en-US" altLang="en-US" dirty="0">
                <a:latin typeface="Calibri" panose="020F0502020204030204" pitchFamily="34" charset="0"/>
              </a:rPr>
              <a:t>and standard deviation (</a:t>
            </a:r>
            <a:r>
              <a:rPr lang="en-US" altLang="en-US" i="1" dirty="0">
                <a:latin typeface="Calibri" panose="020F0502020204030204" pitchFamily="34" charset="0"/>
              </a:rPr>
              <a:t>sample:</a:t>
            </a:r>
            <a:r>
              <a:rPr lang="en-US" altLang="en-US" dirty="0">
                <a:latin typeface="Calibri" panose="020F0502020204030204" pitchFamily="34" charset="0"/>
              </a:rPr>
              <a:t> </a:t>
            </a:r>
            <a:r>
              <a:rPr lang="en-US" altLang="en-US" i="1" dirty="0">
                <a:latin typeface="Calibri" panose="020F0502020204030204" pitchFamily="34" charset="0"/>
              </a:rPr>
              <a:t>s, population: </a:t>
            </a:r>
            <a:r>
              <a:rPr lang="el-GR" altLang="en-US" i="1" dirty="0">
                <a:latin typeface="Calibri" panose="020F0502020204030204" pitchFamily="34" charset="0"/>
              </a:rPr>
              <a:t>σ</a:t>
            </a:r>
            <a:r>
              <a:rPr lang="en-US" altLang="en-US" i="1" dirty="0">
                <a:latin typeface="Calibri" panose="020F0502020204030204" pitchFamily="34" charset="0"/>
              </a:rPr>
              <a:t>)</a:t>
            </a:r>
            <a:endParaRPr lang="en-US" altLang="en-US" dirty="0">
              <a:latin typeface="Calibri" panose="020F0502020204030204" pitchFamily="34" charset="0"/>
            </a:endParaRPr>
          </a:p>
          <a:p>
            <a:pPr lvl="1" eaLnBrk="1" hangingPunct="1">
              <a:buSzPct val="80000"/>
            </a:pPr>
            <a:r>
              <a:rPr lang="en-US" altLang="en-US" b="1" dirty="0">
                <a:latin typeface="Calibri" panose="020F0502020204030204" pitchFamily="34" charset="0"/>
              </a:rPr>
              <a:t>Variance</a:t>
            </a:r>
            <a:r>
              <a:rPr lang="en-US" altLang="en-US" dirty="0">
                <a:latin typeface="Calibri" panose="020F0502020204030204" pitchFamily="34" charset="0"/>
              </a:rPr>
              <a:t>: (algebraic, scalable computation</a:t>
            </a:r>
            <a:r>
              <a:rPr lang="en-US" altLang="en-US" dirty="0" smtClean="0">
                <a:latin typeface="Calibri" panose="020F0502020204030204" pitchFamily="34" charset="0"/>
              </a:rPr>
              <a:t>)</a:t>
            </a:r>
          </a:p>
          <a:p>
            <a:pPr lvl="3"/>
            <a:r>
              <a:rPr lang="en-US" altLang="en-US" dirty="0" smtClean="0">
                <a:latin typeface="Calibri" panose="020F0502020204030204" pitchFamily="34" charset="0"/>
              </a:rPr>
              <a:t>Q: Can you compute it incrementally and efficiently?</a:t>
            </a:r>
            <a:endParaRPr lang="en-US" altLang="en-US" dirty="0">
              <a:latin typeface="Calibri" panose="020F0502020204030204" pitchFamily="34" charset="0"/>
            </a:endParaRPr>
          </a:p>
          <a:p>
            <a:pPr marL="200021" lvl="1" indent="0" eaLnBrk="1" hangingPunct="1">
              <a:buSzPct val="80000"/>
              <a:buNone/>
            </a:pPr>
            <a:endParaRPr lang="en-US" altLang="en-US" dirty="0">
              <a:latin typeface="Calibri" panose="020F0502020204030204" pitchFamily="34" charset="0"/>
            </a:endParaRPr>
          </a:p>
          <a:p>
            <a:pPr lvl="1" eaLnBrk="1" hangingPunct="1">
              <a:buSzPct val="80000"/>
            </a:pPr>
            <a:endParaRPr lang="en-US" altLang="en-US" b="1" dirty="0" smtClean="0">
              <a:latin typeface="Calibri" panose="020F0502020204030204" pitchFamily="34" charset="0"/>
            </a:endParaRPr>
          </a:p>
          <a:p>
            <a:pPr lvl="1" eaLnBrk="1" hangingPunct="1">
              <a:buSzPct val="80000"/>
            </a:pPr>
            <a:endParaRPr lang="en-US" altLang="en-US" b="1" dirty="0">
              <a:latin typeface="Calibri" panose="020F0502020204030204" pitchFamily="34" charset="0"/>
            </a:endParaRPr>
          </a:p>
          <a:p>
            <a:pPr lvl="1" eaLnBrk="1" hangingPunct="1">
              <a:buSzPct val="80000"/>
            </a:pPr>
            <a:endParaRPr lang="en-US" altLang="en-US" b="1" dirty="0" smtClean="0">
              <a:latin typeface="Calibri" panose="020F0502020204030204" pitchFamily="34" charset="0"/>
            </a:endParaRPr>
          </a:p>
          <a:p>
            <a:pPr lvl="1" eaLnBrk="1" hangingPunct="1">
              <a:buSzPct val="80000"/>
            </a:pPr>
            <a:endParaRPr lang="en-US" altLang="en-US" b="1" dirty="0">
              <a:latin typeface="Calibri" panose="020F0502020204030204" pitchFamily="34" charset="0"/>
            </a:endParaRPr>
          </a:p>
          <a:p>
            <a:pPr lvl="1" eaLnBrk="1" hangingPunct="1">
              <a:buSzPct val="80000"/>
            </a:pPr>
            <a:endParaRPr lang="en-US" altLang="en-US" b="1" dirty="0" smtClean="0">
              <a:latin typeface="Calibri" panose="020F0502020204030204" pitchFamily="34" charset="0"/>
            </a:endParaRPr>
          </a:p>
          <a:p>
            <a:pPr lvl="1" eaLnBrk="1" hangingPunct="1">
              <a:buSzPct val="80000"/>
            </a:pPr>
            <a:endParaRPr lang="en-US" altLang="en-US" b="1" dirty="0">
              <a:latin typeface="Calibri" panose="020F0502020204030204" pitchFamily="34" charset="0"/>
            </a:endParaRPr>
          </a:p>
          <a:p>
            <a:pPr lvl="1" eaLnBrk="1" hangingPunct="1">
              <a:buSzPct val="80000"/>
            </a:pPr>
            <a:r>
              <a:rPr lang="en-US" altLang="en-US" b="1" dirty="0" smtClean="0">
                <a:latin typeface="Calibri" panose="020F0502020204030204" pitchFamily="34" charset="0"/>
              </a:rPr>
              <a:t>Standard </a:t>
            </a:r>
            <a:r>
              <a:rPr lang="en-US" altLang="en-US" b="1" dirty="0">
                <a:latin typeface="Calibri" panose="020F0502020204030204" pitchFamily="34" charset="0"/>
              </a:rPr>
              <a:t>deviation</a:t>
            </a:r>
            <a:r>
              <a:rPr lang="en-US" altLang="en-US" i="1" dirty="0">
                <a:latin typeface="Calibri" panose="020F0502020204030204" pitchFamily="34" charset="0"/>
              </a:rPr>
              <a:t> s (or </a:t>
            </a:r>
            <a:r>
              <a:rPr lang="el-GR" altLang="en-US" i="1" dirty="0">
                <a:latin typeface="Calibri" panose="020F0502020204030204" pitchFamily="34" charset="0"/>
              </a:rPr>
              <a:t>σ</a:t>
            </a:r>
            <a:r>
              <a:rPr lang="en-US" altLang="en-US" i="1" dirty="0">
                <a:latin typeface="Calibri" panose="020F0502020204030204" pitchFamily="34" charset="0"/>
              </a:rPr>
              <a:t>) </a:t>
            </a:r>
            <a:r>
              <a:rPr lang="en-US" altLang="en-US" dirty="0">
                <a:latin typeface="Calibri" panose="020F0502020204030204" pitchFamily="34" charset="0"/>
              </a:rPr>
              <a:t>is the square root of variance </a:t>
            </a:r>
            <a:r>
              <a:rPr lang="en-US" altLang="en-US" i="1" dirty="0">
                <a:latin typeface="Calibri" panose="020F0502020204030204" pitchFamily="34" charset="0"/>
              </a:rPr>
              <a:t>s</a:t>
            </a:r>
            <a:r>
              <a:rPr lang="en-US" altLang="en-US" i="1" baseline="30000" dirty="0">
                <a:latin typeface="Calibri" panose="020F0502020204030204" pitchFamily="34" charset="0"/>
              </a:rPr>
              <a:t>2 (</a:t>
            </a:r>
            <a:r>
              <a:rPr lang="en-US" altLang="en-US" i="1" dirty="0">
                <a:latin typeface="Calibri" panose="020F0502020204030204" pitchFamily="34" charset="0"/>
              </a:rPr>
              <a:t>or</a:t>
            </a:r>
            <a:r>
              <a:rPr lang="en-US" altLang="en-US" i="1" baseline="30000" dirty="0">
                <a:latin typeface="Calibri" panose="020F0502020204030204" pitchFamily="34" charset="0"/>
              </a:rPr>
              <a:t> </a:t>
            </a:r>
            <a:r>
              <a:rPr lang="el-GR" altLang="en-US" i="1" dirty="0">
                <a:latin typeface="Calibri" panose="020F0502020204030204" pitchFamily="34" charset="0"/>
              </a:rPr>
              <a:t>σ</a:t>
            </a:r>
            <a:r>
              <a:rPr lang="en-US" altLang="en-US" i="1" baseline="30000" dirty="0">
                <a:latin typeface="Calibri" panose="020F0502020204030204" pitchFamily="34" charset="0"/>
              </a:rPr>
              <a:t>2)</a:t>
            </a:r>
          </a:p>
        </p:txBody>
      </p:sp>
      <p:graphicFrame>
        <p:nvGraphicFramePr>
          <p:cNvPr id="20485" name="Object 10"/>
          <p:cNvGraphicFramePr>
            <a:graphicFrameLocks noChangeAspect="1"/>
          </p:cNvGraphicFramePr>
          <p:nvPr>
            <p:extLst>
              <p:ext uri="{D42A27DB-BD31-4B8C-83A1-F6EECF244321}">
                <p14:modId xmlns:p14="http://schemas.microsoft.com/office/powerpoint/2010/main" val="2010963764"/>
              </p:ext>
            </p:extLst>
          </p:nvPr>
        </p:nvGraphicFramePr>
        <p:xfrm>
          <a:off x="2643389" y="2968890"/>
          <a:ext cx="7119846" cy="1162803"/>
        </p:xfrm>
        <a:graphic>
          <a:graphicData uri="http://schemas.openxmlformats.org/presentationml/2006/ole">
            <mc:AlternateContent xmlns:mc="http://schemas.openxmlformats.org/markup-compatibility/2006">
              <mc:Choice xmlns:v="urn:schemas-microsoft-com:vml" Requires="v">
                <p:oleObj spid="_x0000_s45357" name="Equation" r:id="rId4" imgW="2959100" imgH="431800" progId="Equation.3">
                  <p:embed/>
                </p:oleObj>
              </mc:Choice>
              <mc:Fallback>
                <p:oleObj name="Equation" r:id="rId4" imgW="2959100" imgH="431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3389" y="2968890"/>
                        <a:ext cx="7119846" cy="1162803"/>
                      </a:xfrm>
                      <a:prstGeom prst="rect">
                        <a:avLst/>
                      </a:prstGeom>
                      <a:noFill/>
                      <a:ln>
                        <a:noFill/>
                      </a:ln>
                      <a:effectLst/>
                      <a:extLst/>
                    </p:spPr>
                  </p:pic>
                </p:oleObj>
              </mc:Fallback>
            </mc:AlternateContent>
          </a:graphicData>
        </a:graphic>
      </p:graphicFrame>
      <p:graphicFrame>
        <p:nvGraphicFramePr>
          <p:cNvPr id="20486" name="Object 11"/>
          <p:cNvGraphicFramePr>
            <a:graphicFrameLocks noGrp="1" noChangeAspect="1"/>
          </p:cNvGraphicFramePr>
          <p:nvPr>
            <p:ph sz="half" idx="2"/>
            <p:extLst>
              <p:ext uri="{D42A27DB-BD31-4B8C-83A1-F6EECF244321}">
                <p14:modId xmlns:p14="http://schemas.microsoft.com/office/powerpoint/2010/main" val="4270651375"/>
              </p:ext>
            </p:extLst>
          </p:nvPr>
        </p:nvGraphicFramePr>
        <p:xfrm>
          <a:off x="2643389" y="4131693"/>
          <a:ext cx="6594783" cy="1188661"/>
        </p:xfrm>
        <a:graphic>
          <a:graphicData uri="http://schemas.openxmlformats.org/presentationml/2006/ole">
            <mc:AlternateContent xmlns:mc="http://schemas.openxmlformats.org/markup-compatibility/2006">
              <mc:Choice xmlns:v="urn:schemas-microsoft-com:vml" Requires="v">
                <p:oleObj spid="_x0000_s45358" name="Equation" r:id="rId6" imgW="2235200" imgH="431800" progId="Equation.3">
                  <p:embed/>
                </p:oleObj>
              </mc:Choice>
              <mc:Fallback>
                <p:oleObj name="Equation" r:id="rId6" imgW="2235200" imgH="431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3389" y="4131693"/>
                        <a:ext cx="6594783" cy="1188661"/>
                      </a:xfrm>
                      <a:prstGeom prst="rect">
                        <a:avLst/>
                      </a:prstGeom>
                      <a:noFill/>
                      <a:ln>
                        <a:noFill/>
                      </a:ln>
                      <a:effectLst/>
                      <a:extLst/>
                    </p:spPr>
                  </p:pic>
                </p:oleObj>
              </mc:Fallback>
            </mc:AlternateContent>
          </a:graphicData>
        </a:graphic>
      </p:graphicFrame>
      <p:sp>
        <p:nvSpPr>
          <p:cNvPr id="2" name="Striped Right Arrow 1"/>
          <p:cNvSpPr/>
          <p:nvPr/>
        </p:nvSpPr>
        <p:spPr>
          <a:xfrm rot="2477785">
            <a:off x="1909061" y="2498533"/>
            <a:ext cx="1832813" cy="266288"/>
          </a:xfrm>
          <a:prstGeom prst="striped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riped Right Arrow 7"/>
          <p:cNvSpPr/>
          <p:nvPr/>
        </p:nvSpPr>
        <p:spPr>
          <a:xfrm rot="2169231">
            <a:off x="4992371" y="2662901"/>
            <a:ext cx="978995" cy="272578"/>
          </a:xfrm>
          <a:prstGeom prst="striped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4275664"/>
      </p:ext>
    </p:extLst>
  </p:cSld>
  <p:clrMapOvr>
    <a:masterClrMapping/>
  </p:clrMapOvr>
  <p:transition xmlns:p14="http://schemas.microsoft.com/office/powerpoint/2010/main">
    <p:zoom/>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a:xfrm>
            <a:off x="0" y="228600"/>
            <a:ext cx="12192000" cy="762000"/>
          </a:xfrm>
        </p:spPr>
        <p:txBody>
          <a:bodyPr>
            <a:noAutofit/>
          </a:bodyPr>
          <a:lstStyle/>
          <a:p>
            <a:pPr eaLnBrk="1" hangingPunct="1"/>
            <a:r>
              <a:rPr lang="en-US" altLang="en-US" dirty="0"/>
              <a:t>Graphic Displays of Basic Statistical Descriptions</a:t>
            </a:r>
          </a:p>
        </p:txBody>
      </p:sp>
      <p:sp>
        <p:nvSpPr>
          <p:cNvPr id="24580" name="Rectangle 3"/>
          <p:cNvSpPr>
            <a:spLocks noGrp="1" noChangeArrowheads="1"/>
          </p:cNvSpPr>
          <p:nvPr>
            <p:ph type="body" idx="1"/>
          </p:nvPr>
        </p:nvSpPr>
        <p:spPr>
          <a:xfrm>
            <a:off x="571499" y="1219200"/>
            <a:ext cx="11049001" cy="5384800"/>
          </a:xfrm>
        </p:spPr>
        <p:txBody>
          <a:bodyPr/>
          <a:lstStyle/>
          <a:p>
            <a:pPr eaLnBrk="1" hangingPunct="1">
              <a:spcAft>
                <a:spcPts val="600"/>
              </a:spcAft>
              <a:buSzPct val="80000"/>
            </a:pPr>
            <a:r>
              <a:rPr lang="en-US" altLang="en-US" sz="2400" b="1" dirty="0"/>
              <a:t>Boxplot</a:t>
            </a:r>
            <a:r>
              <a:rPr lang="en-US" altLang="en-US" sz="2400" dirty="0"/>
              <a:t>: graphic display of five-number summary</a:t>
            </a:r>
          </a:p>
          <a:p>
            <a:pPr eaLnBrk="1" hangingPunct="1">
              <a:spcAft>
                <a:spcPts val="600"/>
              </a:spcAft>
              <a:buSzPct val="80000"/>
            </a:pPr>
            <a:r>
              <a:rPr lang="en-US" altLang="en-US" sz="2400" b="1" dirty="0"/>
              <a:t>Histogram</a:t>
            </a:r>
            <a:r>
              <a:rPr lang="en-US" altLang="en-US" sz="2400" dirty="0"/>
              <a:t>: x-axis are values, y-axis </a:t>
            </a:r>
            <a:r>
              <a:rPr lang="en-US" altLang="en-US" sz="2400" dirty="0" err="1"/>
              <a:t>repres</a:t>
            </a:r>
            <a:r>
              <a:rPr lang="en-US" altLang="en-US" sz="2400" dirty="0"/>
              <a:t>. frequencies </a:t>
            </a:r>
          </a:p>
          <a:p>
            <a:pPr eaLnBrk="1" hangingPunct="1">
              <a:spcAft>
                <a:spcPts val="600"/>
              </a:spcAft>
              <a:buSzPct val="80000"/>
            </a:pPr>
            <a:r>
              <a:rPr lang="en-US" altLang="en-US" sz="2400" b="1" dirty="0"/>
              <a:t>Quantile plot</a:t>
            </a:r>
            <a:r>
              <a:rPr lang="en-US" altLang="en-US" sz="2400" dirty="0"/>
              <a:t>:  each value </a:t>
            </a:r>
            <a:r>
              <a:rPr lang="en-US" altLang="en-US" sz="2400" i="1" dirty="0"/>
              <a:t>x</a:t>
            </a:r>
            <a:r>
              <a:rPr lang="en-US" altLang="en-US" sz="2400" i="1" baseline="-25000" dirty="0"/>
              <a:t>i</a:t>
            </a:r>
            <a:r>
              <a:rPr lang="en-US" altLang="en-US" sz="2400" baseline="-25000" dirty="0"/>
              <a:t>  </a:t>
            </a:r>
            <a:r>
              <a:rPr lang="en-US" altLang="en-US" sz="2400" dirty="0"/>
              <a:t>is paired with </a:t>
            </a:r>
            <a:r>
              <a:rPr lang="en-US" altLang="en-US" sz="2400" i="1" dirty="0"/>
              <a:t>f</a:t>
            </a:r>
            <a:r>
              <a:rPr lang="en-US" altLang="en-US" sz="2400" i="1" baseline="-25000" dirty="0"/>
              <a:t>i </a:t>
            </a:r>
            <a:r>
              <a:rPr lang="en-US" altLang="en-US" sz="2400" dirty="0"/>
              <a:t> indicating that approximately 100 </a:t>
            </a:r>
            <a:r>
              <a:rPr lang="en-US" altLang="en-US" sz="2400" i="1" dirty="0"/>
              <a:t>f</a:t>
            </a:r>
            <a:r>
              <a:rPr lang="en-US" altLang="en-US" sz="2400" i="1" baseline="-25000" dirty="0"/>
              <a:t>i </a:t>
            </a:r>
            <a:r>
              <a:rPr lang="en-US" altLang="en-US" sz="2400" dirty="0"/>
              <a:t>% of data  are </a:t>
            </a:r>
            <a:r>
              <a:rPr lang="en-US" altLang="en-US" sz="2400" dirty="0">
                <a:sym typeface="Symbol" panose="05050102010706020507" pitchFamily="18" charset="2"/>
              </a:rPr>
              <a:t></a:t>
            </a:r>
            <a:r>
              <a:rPr lang="en-US" altLang="en-US" sz="2400" dirty="0"/>
              <a:t> </a:t>
            </a:r>
            <a:r>
              <a:rPr lang="en-US" altLang="en-US" sz="2400" i="1" dirty="0"/>
              <a:t>x</a:t>
            </a:r>
            <a:r>
              <a:rPr lang="en-US" altLang="en-US" sz="2400" i="1" baseline="-25000" dirty="0"/>
              <a:t>i</a:t>
            </a:r>
            <a:r>
              <a:rPr lang="en-US" altLang="en-US" sz="2400" baseline="-25000" dirty="0"/>
              <a:t> </a:t>
            </a:r>
            <a:endParaRPr lang="en-US" altLang="en-US" sz="2400" dirty="0"/>
          </a:p>
          <a:p>
            <a:pPr eaLnBrk="1" hangingPunct="1">
              <a:spcAft>
                <a:spcPts val="600"/>
              </a:spcAft>
              <a:buSzPct val="80000"/>
            </a:pPr>
            <a:r>
              <a:rPr lang="en-US" altLang="en-US" sz="2400" b="1" dirty="0"/>
              <a:t>Quantile-quantile (q-q) plot</a:t>
            </a:r>
            <a:r>
              <a:rPr lang="en-US" altLang="en-US" sz="2400" dirty="0"/>
              <a:t>: graphs the quantiles of one </a:t>
            </a:r>
            <a:r>
              <a:rPr lang="en-US" altLang="en-US" sz="2400" dirty="0" err="1"/>
              <a:t>univariant</a:t>
            </a:r>
            <a:r>
              <a:rPr lang="en-US" altLang="en-US" sz="2400" dirty="0"/>
              <a:t> distribution against the corresponding quantiles of another</a:t>
            </a:r>
          </a:p>
          <a:p>
            <a:pPr eaLnBrk="1" hangingPunct="1">
              <a:spcAft>
                <a:spcPts val="600"/>
              </a:spcAft>
              <a:buSzPct val="80000"/>
            </a:pPr>
            <a:r>
              <a:rPr lang="en-US" altLang="en-US" sz="2400" b="1" dirty="0"/>
              <a:t>Scatter plot</a:t>
            </a:r>
            <a:r>
              <a:rPr lang="en-US" altLang="en-US" sz="2400" dirty="0"/>
              <a:t>: each pair of values is a pair of coordinates and plotted as points in the plane</a:t>
            </a:r>
          </a:p>
        </p:txBody>
      </p:sp>
    </p:spTree>
    <p:extLst>
      <p:ext uri="{BB962C8B-B14F-4D97-AF65-F5344CB8AC3E}">
        <p14:creationId xmlns:p14="http://schemas.microsoft.com/office/powerpoint/2010/main" val="21863102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71718" y="0"/>
            <a:ext cx="12263718" cy="950259"/>
          </a:xfrm>
        </p:spPr>
        <p:txBody>
          <a:bodyPr>
            <a:noAutofit/>
          </a:bodyPr>
          <a:lstStyle/>
          <a:p>
            <a:r>
              <a:rPr lang="en-US" altLang="en-US" sz="4000" dirty="0" smtClean="0"/>
              <a:t>Measuring the Dispersion of Data: Quartiles &amp; Boxplots   </a:t>
            </a:r>
          </a:p>
        </p:txBody>
      </p:sp>
      <p:sp>
        <p:nvSpPr>
          <p:cNvPr id="20484" name="Rectangle 3"/>
          <p:cNvSpPr>
            <a:spLocks noGrp="1" noChangeArrowheads="1"/>
          </p:cNvSpPr>
          <p:nvPr>
            <p:ph type="body" sz="half" idx="1"/>
          </p:nvPr>
        </p:nvSpPr>
        <p:spPr>
          <a:xfrm>
            <a:off x="571500" y="1164292"/>
            <a:ext cx="7153364" cy="4516072"/>
          </a:xfrm>
        </p:spPr>
        <p:txBody>
          <a:bodyPr/>
          <a:lstStyle/>
          <a:p>
            <a:pPr>
              <a:spcAft>
                <a:spcPts val="600"/>
              </a:spcAft>
            </a:pPr>
            <a:r>
              <a:rPr lang="en-US" altLang="en-US" b="1" dirty="0" smtClean="0">
                <a:latin typeface="Calibri" panose="020F0502020204030204" pitchFamily="34" charset="0"/>
              </a:rPr>
              <a:t>Quartiles</a:t>
            </a:r>
            <a:r>
              <a:rPr lang="en-US" altLang="en-US" dirty="0">
                <a:latin typeface="Calibri" panose="020F0502020204030204" pitchFamily="34" charset="0"/>
              </a:rPr>
              <a:t>: Q</a:t>
            </a:r>
            <a:r>
              <a:rPr lang="en-US" altLang="en-US" baseline="-25000" dirty="0">
                <a:latin typeface="Calibri" panose="020F0502020204030204" pitchFamily="34" charset="0"/>
              </a:rPr>
              <a:t>1</a:t>
            </a:r>
            <a:r>
              <a:rPr lang="en-US" altLang="en-US" dirty="0">
                <a:latin typeface="Calibri" panose="020F0502020204030204" pitchFamily="34" charset="0"/>
              </a:rPr>
              <a:t> (25</a:t>
            </a:r>
            <a:r>
              <a:rPr lang="en-US" altLang="en-US" baseline="30000" dirty="0">
                <a:latin typeface="Calibri" panose="020F0502020204030204" pitchFamily="34" charset="0"/>
              </a:rPr>
              <a:t>th</a:t>
            </a:r>
            <a:r>
              <a:rPr lang="en-US" altLang="en-US" dirty="0">
                <a:latin typeface="Calibri" panose="020F0502020204030204" pitchFamily="34" charset="0"/>
              </a:rPr>
              <a:t> percentile), Q</a:t>
            </a:r>
            <a:r>
              <a:rPr lang="en-US" altLang="en-US" baseline="-25000" dirty="0">
                <a:latin typeface="Calibri" panose="020F0502020204030204" pitchFamily="34" charset="0"/>
              </a:rPr>
              <a:t>3</a:t>
            </a:r>
            <a:r>
              <a:rPr lang="en-US" altLang="en-US" dirty="0">
                <a:latin typeface="Calibri" panose="020F0502020204030204" pitchFamily="34" charset="0"/>
              </a:rPr>
              <a:t> (75</a:t>
            </a:r>
            <a:r>
              <a:rPr lang="en-US" altLang="en-US" baseline="30000" dirty="0">
                <a:latin typeface="Calibri" panose="020F0502020204030204" pitchFamily="34" charset="0"/>
              </a:rPr>
              <a:t>th</a:t>
            </a:r>
            <a:r>
              <a:rPr lang="en-US" altLang="en-US" dirty="0">
                <a:latin typeface="Calibri" panose="020F0502020204030204" pitchFamily="34" charset="0"/>
              </a:rPr>
              <a:t> percentile)</a:t>
            </a:r>
          </a:p>
          <a:p>
            <a:pPr>
              <a:spcAft>
                <a:spcPts val="600"/>
              </a:spcAft>
            </a:pPr>
            <a:r>
              <a:rPr lang="en-US" altLang="en-US" b="1" dirty="0">
                <a:latin typeface="Calibri" panose="020F0502020204030204" pitchFamily="34" charset="0"/>
              </a:rPr>
              <a:t>Inter-quartile range</a:t>
            </a:r>
            <a:r>
              <a:rPr lang="en-US" altLang="en-US" dirty="0">
                <a:latin typeface="Calibri" panose="020F0502020204030204" pitchFamily="34" charset="0"/>
              </a:rPr>
              <a:t>: IQR = Q</a:t>
            </a:r>
            <a:r>
              <a:rPr lang="en-US" altLang="en-US" baseline="-25000" dirty="0">
                <a:latin typeface="Calibri" panose="020F0502020204030204" pitchFamily="34" charset="0"/>
              </a:rPr>
              <a:t>3 </a:t>
            </a:r>
            <a:r>
              <a:rPr lang="en-US" altLang="en-US" dirty="0">
                <a:latin typeface="Calibri" panose="020F0502020204030204" pitchFamily="34" charset="0"/>
              </a:rPr>
              <a:t>–</a:t>
            </a:r>
            <a:r>
              <a:rPr lang="en-US" altLang="en-US" baseline="-25000" dirty="0">
                <a:latin typeface="Calibri" panose="020F0502020204030204" pitchFamily="34" charset="0"/>
              </a:rPr>
              <a:t> </a:t>
            </a:r>
            <a:r>
              <a:rPr lang="en-US" altLang="en-US" dirty="0">
                <a:latin typeface="Calibri" panose="020F0502020204030204" pitchFamily="34" charset="0"/>
              </a:rPr>
              <a:t>Q</a:t>
            </a:r>
            <a:r>
              <a:rPr lang="en-US" altLang="en-US" baseline="-25000" dirty="0">
                <a:latin typeface="Calibri" panose="020F0502020204030204" pitchFamily="34" charset="0"/>
              </a:rPr>
              <a:t>1 </a:t>
            </a:r>
          </a:p>
          <a:p>
            <a:pPr>
              <a:spcAft>
                <a:spcPts val="600"/>
              </a:spcAft>
            </a:pPr>
            <a:r>
              <a:rPr lang="en-US" altLang="en-US" b="1" dirty="0">
                <a:latin typeface="Calibri" panose="020F0502020204030204" pitchFamily="34" charset="0"/>
              </a:rPr>
              <a:t>Five number summary</a:t>
            </a:r>
            <a:r>
              <a:rPr lang="en-US" altLang="en-US" dirty="0">
                <a:latin typeface="Calibri" panose="020F0502020204030204" pitchFamily="34" charset="0"/>
              </a:rPr>
              <a:t>: min, Q</a:t>
            </a:r>
            <a:r>
              <a:rPr lang="en-US" altLang="en-US" baseline="-25000" dirty="0">
                <a:latin typeface="Calibri" panose="020F0502020204030204" pitchFamily="34" charset="0"/>
              </a:rPr>
              <a:t>1</a:t>
            </a:r>
            <a:r>
              <a:rPr lang="en-US" altLang="en-US" dirty="0">
                <a:latin typeface="Calibri" panose="020F0502020204030204" pitchFamily="34" charset="0"/>
              </a:rPr>
              <a:t>, median,</a:t>
            </a:r>
            <a:r>
              <a:rPr lang="en-US" altLang="en-US" baseline="-25000" dirty="0">
                <a:latin typeface="Calibri" panose="020F0502020204030204" pitchFamily="34" charset="0"/>
              </a:rPr>
              <a:t> </a:t>
            </a:r>
            <a:r>
              <a:rPr lang="en-US" altLang="en-US" dirty="0">
                <a:latin typeface="Calibri" panose="020F0502020204030204" pitchFamily="34" charset="0"/>
              </a:rPr>
              <a:t>Q</a:t>
            </a:r>
            <a:r>
              <a:rPr lang="en-US" altLang="en-US" baseline="-25000" dirty="0">
                <a:latin typeface="Calibri" panose="020F0502020204030204" pitchFamily="34" charset="0"/>
              </a:rPr>
              <a:t>3</a:t>
            </a:r>
            <a:r>
              <a:rPr lang="en-US" altLang="en-US" dirty="0">
                <a:latin typeface="Calibri" panose="020F0502020204030204" pitchFamily="34" charset="0"/>
              </a:rPr>
              <a:t>, max</a:t>
            </a:r>
          </a:p>
          <a:p>
            <a:pPr>
              <a:spcAft>
                <a:spcPts val="600"/>
              </a:spcAft>
            </a:pPr>
            <a:r>
              <a:rPr lang="en-US" altLang="en-US" b="1" dirty="0">
                <a:latin typeface="Calibri" panose="020F0502020204030204" pitchFamily="34" charset="0"/>
              </a:rPr>
              <a:t>Boxplot</a:t>
            </a:r>
            <a:r>
              <a:rPr lang="en-US" altLang="en-US" dirty="0">
                <a:latin typeface="Calibri" panose="020F0502020204030204" pitchFamily="34" charset="0"/>
              </a:rPr>
              <a:t>: </a:t>
            </a:r>
            <a:r>
              <a:rPr lang="en-US" altLang="en-US" dirty="0" smtClean="0">
                <a:latin typeface="Calibri" panose="020F0502020204030204" pitchFamily="34" charset="0"/>
              </a:rPr>
              <a:t>Data </a:t>
            </a:r>
            <a:r>
              <a:rPr lang="en-US" altLang="en-US" dirty="0">
                <a:latin typeface="Calibri" panose="020F0502020204030204" pitchFamily="34" charset="0"/>
              </a:rPr>
              <a:t>is represented with a box</a:t>
            </a:r>
          </a:p>
          <a:p>
            <a:pPr lvl="1">
              <a:lnSpc>
                <a:spcPct val="120000"/>
              </a:lnSpc>
            </a:pPr>
            <a:r>
              <a:rPr lang="en-US" altLang="en-US" dirty="0" smtClean="0">
                <a:latin typeface="Calibri" panose="020F0502020204030204" pitchFamily="34" charset="0"/>
              </a:rPr>
              <a:t>Q</a:t>
            </a:r>
            <a:r>
              <a:rPr lang="en-US" altLang="en-US" baseline="-25000" dirty="0" smtClean="0">
                <a:latin typeface="Calibri" panose="020F0502020204030204" pitchFamily="34" charset="0"/>
              </a:rPr>
              <a:t>1</a:t>
            </a:r>
            <a:r>
              <a:rPr lang="en-US" altLang="en-US" dirty="0" smtClean="0">
                <a:latin typeface="Calibri" panose="020F0502020204030204" pitchFamily="34" charset="0"/>
              </a:rPr>
              <a:t>, Q</a:t>
            </a:r>
            <a:r>
              <a:rPr lang="en-US" altLang="en-US" baseline="-25000" dirty="0" smtClean="0">
                <a:latin typeface="Calibri" panose="020F0502020204030204" pitchFamily="34" charset="0"/>
              </a:rPr>
              <a:t>3</a:t>
            </a:r>
            <a:r>
              <a:rPr lang="en-US" altLang="en-US" dirty="0" smtClean="0">
                <a:latin typeface="Calibri" panose="020F0502020204030204" pitchFamily="34" charset="0"/>
              </a:rPr>
              <a:t>, IQR:  The </a:t>
            </a:r>
            <a:r>
              <a:rPr lang="en-US" altLang="en-US" dirty="0">
                <a:latin typeface="Calibri" panose="020F0502020204030204" pitchFamily="34" charset="0"/>
              </a:rPr>
              <a:t>ends of the box are at the first and third quartiles, i.e., the height of the box is IQR</a:t>
            </a:r>
          </a:p>
          <a:p>
            <a:pPr lvl="1">
              <a:spcAft>
                <a:spcPts val="600"/>
              </a:spcAft>
            </a:pPr>
            <a:r>
              <a:rPr lang="en-US" altLang="en-US" dirty="0" smtClean="0">
                <a:latin typeface="Calibri" panose="020F0502020204030204" pitchFamily="34" charset="0"/>
              </a:rPr>
              <a:t>Median (Q</a:t>
            </a:r>
            <a:r>
              <a:rPr lang="en-US" altLang="en-US" baseline="-25000" dirty="0" smtClean="0">
                <a:latin typeface="Calibri" panose="020F0502020204030204" pitchFamily="34" charset="0"/>
              </a:rPr>
              <a:t>2</a:t>
            </a:r>
            <a:r>
              <a:rPr lang="en-US" altLang="en-US" dirty="0" smtClean="0">
                <a:latin typeface="Calibri" panose="020F0502020204030204" pitchFamily="34" charset="0"/>
              </a:rPr>
              <a:t>) is marked by </a:t>
            </a:r>
            <a:r>
              <a:rPr lang="en-US" altLang="en-US" dirty="0">
                <a:latin typeface="Calibri" panose="020F0502020204030204" pitchFamily="34" charset="0"/>
              </a:rPr>
              <a:t>a line within the box </a:t>
            </a:r>
            <a:endParaRPr lang="en-US" altLang="en-US" dirty="0" smtClean="0">
              <a:latin typeface="Calibri" panose="020F0502020204030204" pitchFamily="34" charset="0"/>
            </a:endParaRPr>
          </a:p>
          <a:p>
            <a:pPr lvl="1">
              <a:lnSpc>
                <a:spcPct val="120000"/>
              </a:lnSpc>
            </a:pPr>
            <a:r>
              <a:rPr lang="en-US" altLang="en-US" dirty="0">
                <a:latin typeface="Calibri" panose="020F0502020204030204" pitchFamily="34" charset="0"/>
              </a:rPr>
              <a:t>Whiskers: two lines outside the box extended to Minimum and </a:t>
            </a:r>
            <a:r>
              <a:rPr lang="en-US" altLang="en-US" dirty="0" smtClean="0">
                <a:latin typeface="Calibri" panose="020F0502020204030204" pitchFamily="34" charset="0"/>
              </a:rPr>
              <a:t>Maximum</a:t>
            </a:r>
            <a:endParaRPr lang="en-US" altLang="en-US" dirty="0">
              <a:latin typeface="Calibri" panose="020F0502020204030204" pitchFamily="34" charset="0"/>
            </a:endParaRPr>
          </a:p>
        </p:txBody>
      </p:sp>
      <p:pic>
        <p:nvPicPr>
          <p:cNvPr id="6" name="Picture 2" descr="http://blog.contextures.com/wp-content/uploads/2013/06/boxplotsimple0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0370" y="1262902"/>
            <a:ext cx="3467100" cy="37719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p:cNvSpPr txBox="1">
            <a:spLocks noChangeArrowheads="1"/>
          </p:cNvSpPr>
          <p:nvPr/>
        </p:nvSpPr>
        <p:spPr>
          <a:xfrm>
            <a:off x="571500" y="5476348"/>
            <a:ext cx="10595264" cy="1033318"/>
          </a:xfrm>
          <a:prstGeom prst="rect">
            <a:avLst/>
          </a:prstGeom>
        </p:spPr>
        <p:txBody>
          <a:bodyPr vert="horz" lIns="91436" tIns="45718" rIns="91436" bIns="45718" rtlCol="0">
            <a:noAutofit/>
          </a:bodyPr>
          <a:lst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lnSpc>
                <a:spcPct val="120000"/>
              </a:lnSpc>
            </a:pPr>
            <a:r>
              <a:rPr lang="en-US" altLang="en-US" dirty="0" smtClean="0">
                <a:latin typeface="Calibri" panose="020F0502020204030204" pitchFamily="34" charset="0"/>
              </a:rPr>
              <a:t>Outliers: points beyond a specified outlier threshold, plotted individually</a:t>
            </a:r>
          </a:p>
          <a:p>
            <a:pPr lvl="2">
              <a:spcAft>
                <a:spcPts val="600"/>
              </a:spcAft>
            </a:pPr>
            <a:r>
              <a:rPr lang="en-US" altLang="en-US" b="1" dirty="0" smtClean="0">
                <a:latin typeface="Calibri" panose="020F0502020204030204" pitchFamily="34" charset="0"/>
              </a:rPr>
              <a:t>Outlier</a:t>
            </a:r>
            <a:r>
              <a:rPr lang="en-US" altLang="en-US" dirty="0" smtClean="0">
                <a:latin typeface="Calibri" panose="020F0502020204030204" pitchFamily="34" charset="0"/>
              </a:rPr>
              <a:t>: usually, a value higher/lower than 1.5 x IQR</a:t>
            </a:r>
            <a:endParaRPr lang="en-US" altLang="en-US" dirty="0">
              <a:latin typeface="Calibri" panose="020F0502020204030204" pitchFamily="34" charset="0"/>
            </a:endParaRPr>
          </a:p>
        </p:txBody>
      </p:sp>
    </p:spTree>
    <p:extLst>
      <p:ext uri="{BB962C8B-B14F-4D97-AF65-F5344CB8AC3E}">
        <p14:creationId xmlns:p14="http://schemas.microsoft.com/office/powerpoint/2010/main" val="3278097179"/>
      </p:ext>
    </p:extLst>
  </p:cSld>
  <p:clrMapOvr>
    <a:masterClrMapping/>
  </p:clrMapOvr>
  <p:transition xmlns:p14="http://schemas.microsoft.com/office/powerpoint/2010/main">
    <p:zoom/>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a:t>
            </a:r>
            <a:endParaRPr lang="en-US" dirty="0"/>
          </a:p>
        </p:txBody>
      </p:sp>
      <p:sp>
        <p:nvSpPr>
          <p:cNvPr id="5" name="Slide Number Placeholder 4"/>
          <p:cNvSpPr>
            <a:spLocks noGrp="1"/>
          </p:cNvSpPr>
          <p:nvPr>
            <p:ph type="sldNum" sz="quarter" idx="10"/>
          </p:nvPr>
        </p:nvSpPr>
        <p:spPr/>
        <p:txBody>
          <a:bodyPr/>
          <a:lstStyle/>
          <a:p>
            <a:fld id="{5D5C0945-3C12-41E7-B090-1D5BB38CB1A8}" type="slidenum">
              <a:rPr lang="en-US" altLang="en-US" smtClean="0"/>
              <a:pPr/>
              <a:t>28</a:t>
            </a:fld>
            <a:endParaRPr lang="en-US" altLang="en-US"/>
          </a:p>
        </p:txBody>
      </p:sp>
      <p:pic>
        <p:nvPicPr>
          <p:cNvPr id="6" name="Picture 5"/>
          <p:cNvPicPr>
            <a:picLocks noChangeAspect="1"/>
          </p:cNvPicPr>
          <p:nvPr/>
        </p:nvPicPr>
        <p:blipFill>
          <a:blip r:embed="rId2"/>
          <a:stretch>
            <a:fillRect/>
          </a:stretch>
        </p:blipFill>
        <p:spPr>
          <a:xfrm>
            <a:off x="1909161" y="1268892"/>
            <a:ext cx="8916151" cy="5473572"/>
          </a:xfrm>
          <a:prstGeom prst="rect">
            <a:avLst/>
          </a:prstGeom>
        </p:spPr>
      </p:pic>
    </p:spTree>
    <p:extLst>
      <p:ext uri="{BB962C8B-B14F-4D97-AF65-F5344CB8AC3E}">
        <p14:creationId xmlns:p14="http://schemas.microsoft.com/office/powerpoint/2010/main" val="1652732713"/>
      </p:ext>
    </p:extLst>
  </p:cSld>
  <p:clrMapOvr>
    <a:masterClrMapping/>
  </p:clrMapOvr>
  <p:transition xmlns:p14="http://schemas.microsoft.com/office/powerpoint/2010/main">
    <p:zoom/>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2"/>
          <p:cNvSpPr>
            <a:spLocks noGrp="1" noChangeArrowheads="1"/>
          </p:cNvSpPr>
          <p:nvPr>
            <p:ph type="title"/>
          </p:nvPr>
        </p:nvSpPr>
        <p:spPr>
          <a:xfrm>
            <a:off x="142874" y="171450"/>
            <a:ext cx="11706225" cy="742950"/>
          </a:xfrm>
        </p:spPr>
        <p:txBody>
          <a:bodyPr>
            <a:noAutofit/>
          </a:bodyPr>
          <a:lstStyle/>
          <a:p>
            <a:pPr eaLnBrk="1" hangingPunct="1"/>
            <a:r>
              <a:rPr lang="en-US" altLang="en-US" dirty="0"/>
              <a:t>Visualization of Data Dispersion: 3-D Boxplots</a:t>
            </a:r>
            <a:endParaRPr lang="en-US" altLang="en-US" sz="6000" dirty="0" smtClean="0"/>
          </a:p>
        </p:txBody>
      </p:sp>
      <p:pic>
        <p:nvPicPr>
          <p:cNvPr id="22534" name="Picture 3" des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568" y="1046419"/>
            <a:ext cx="9073638" cy="5613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33861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1452282" y="304800"/>
            <a:ext cx="9269506" cy="685800"/>
          </a:xfrm>
          <a:noFill/>
        </p:spPr>
        <p:txBody>
          <a:bodyPr vert="horz" lIns="92075" tIns="46038" rIns="92075" bIns="46038" rtlCol="0" anchor="ctr">
            <a:normAutofit/>
          </a:bodyPr>
          <a:lstStyle/>
          <a:p>
            <a:r>
              <a:rPr lang="en-US" altLang="en-US" dirty="0" smtClean="0"/>
              <a:t>Types </a:t>
            </a:r>
            <a:r>
              <a:rPr lang="en-US" altLang="en-US" dirty="0"/>
              <a:t>of Data </a:t>
            </a:r>
            <a:r>
              <a:rPr lang="en-US" altLang="en-US" dirty="0" smtClean="0"/>
              <a:t>Sets: (1) Record Data</a:t>
            </a:r>
          </a:p>
        </p:txBody>
      </p:sp>
      <p:sp>
        <p:nvSpPr>
          <p:cNvPr id="17412" name="Rectangle 3"/>
          <p:cNvSpPr>
            <a:spLocks noGrp="1" noChangeArrowheads="1"/>
          </p:cNvSpPr>
          <p:nvPr>
            <p:ph type="body" idx="1"/>
          </p:nvPr>
        </p:nvSpPr>
        <p:spPr>
          <a:xfrm>
            <a:off x="656664" y="1168214"/>
            <a:ext cx="10954871" cy="5365377"/>
          </a:xfrm>
          <a:noFill/>
        </p:spPr>
        <p:txBody>
          <a:bodyPr vert="horz" lIns="92075" tIns="46038" rIns="92075" bIns="46038" rtlCol="0">
            <a:noAutofit/>
          </a:bodyPr>
          <a:lstStyle/>
          <a:p>
            <a:pPr marL="523881" indent="-342900">
              <a:spcBef>
                <a:spcPts val="0"/>
              </a:spcBef>
            </a:pPr>
            <a:r>
              <a:rPr lang="en-US" altLang="en-US" sz="2400" dirty="0" smtClean="0">
                <a:cs typeface="Times New Roman" panose="02020603050405020304" pitchFamily="18" charset="0"/>
              </a:rPr>
              <a:t>Relational records</a:t>
            </a:r>
          </a:p>
          <a:p>
            <a:pPr marL="800100" lvl="1" indent="-342900">
              <a:spcBef>
                <a:spcPts val="0"/>
              </a:spcBef>
            </a:pPr>
            <a:r>
              <a:rPr lang="en-US" altLang="en-US" sz="2400" dirty="0" smtClean="0">
                <a:cs typeface="Times New Roman" panose="02020603050405020304" pitchFamily="18" charset="0"/>
              </a:rPr>
              <a:t>Relational tables, highly structured</a:t>
            </a:r>
          </a:p>
          <a:p>
            <a:pPr marL="523881" indent="-342900">
              <a:spcBef>
                <a:spcPts val="0"/>
              </a:spcBef>
            </a:pPr>
            <a:r>
              <a:rPr lang="en-US" altLang="en-US" sz="2400" dirty="0" smtClean="0">
                <a:cs typeface="Times New Roman" panose="02020603050405020304" pitchFamily="18" charset="0"/>
              </a:rPr>
              <a:t>Data </a:t>
            </a:r>
            <a:r>
              <a:rPr lang="en-US" altLang="en-US" sz="2400" dirty="0">
                <a:cs typeface="Times New Roman" panose="02020603050405020304" pitchFamily="18" charset="0"/>
              </a:rPr>
              <a:t>matrix, e.g., numerical matrix, crosstabs</a:t>
            </a:r>
          </a:p>
          <a:p>
            <a:pPr marL="523881" indent="-342900">
              <a:spcBef>
                <a:spcPts val="0"/>
              </a:spcBef>
            </a:pPr>
            <a:endParaRPr lang="en-US" altLang="en-US" sz="2400" dirty="0" smtClean="0">
              <a:cs typeface="Times New Roman" panose="02020603050405020304" pitchFamily="18" charset="0"/>
            </a:endParaRPr>
          </a:p>
          <a:p>
            <a:pPr marL="523881" indent="-342900">
              <a:spcBef>
                <a:spcPts val="0"/>
              </a:spcBef>
            </a:pPr>
            <a:endParaRPr lang="en-US" altLang="en-US" sz="2400" dirty="0" smtClean="0">
              <a:cs typeface="Times New Roman" panose="02020603050405020304" pitchFamily="18" charset="0"/>
            </a:endParaRPr>
          </a:p>
          <a:p>
            <a:pPr marL="180981" indent="0">
              <a:spcBef>
                <a:spcPts val="0"/>
              </a:spcBef>
              <a:buNone/>
            </a:pPr>
            <a:endParaRPr lang="en-US" altLang="en-US" sz="2400" dirty="0" smtClean="0">
              <a:cs typeface="Times New Roman" panose="02020603050405020304" pitchFamily="18" charset="0"/>
            </a:endParaRPr>
          </a:p>
          <a:p>
            <a:pPr marL="523881" indent="-342900">
              <a:spcBef>
                <a:spcPts val="0"/>
              </a:spcBef>
            </a:pPr>
            <a:endParaRPr lang="en-US" altLang="en-US" sz="2400" dirty="0" smtClean="0">
              <a:cs typeface="Times New Roman" panose="02020603050405020304" pitchFamily="18" charset="0"/>
            </a:endParaRPr>
          </a:p>
          <a:p>
            <a:pPr marL="523881" indent="-342900">
              <a:spcBef>
                <a:spcPts val="0"/>
              </a:spcBef>
            </a:pPr>
            <a:endParaRPr lang="en-US" altLang="en-US" sz="2400" dirty="0" smtClean="0">
              <a:cs typeface="Times New Roman" panose="02020603050405020304" pitchFamily="18" charset="0"/>
            </a:endParaRPr>
          </a:p>
          <a:p>
            <a:pPr marL="523881" indent="-342900">
              <a:spcBef>
                <a:spcPts val="0"/>
              </a:spcBef>
            </a:pPr>
            <a:r>
              <a:rPr lang="en-US" altLang="en-US" sz="2400" dirty="0" smtClean="0">
                <a:cs typeface="Times New Roman" panose="02020603050405020304" pitchFamily="18" charset="0"/>
              </a:rPr>
              <a:t>Transaction data</a:t>
            </a:r>
          </a:p>
          <a:p>
            <a:pPr marL="523881" indent="-342900">
              <a:spcBef>
                <a:spcPts val="0"/>
              </a:spcBef>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180981" indent="0">
              <a:spcBef>
                <a:spcPts val="0"/>
              </a:spcBef>
              <a:buNone/>
            </a:pPr>
            <a:endParaRPr lang="en-US" altLang="en-US" sz="2400" dirty="0" smtClean="0">
              <a:cs typeface="Times New Roman" panose="02020603050405020304" pitchFamily="18" charset="0"/>
            </a:endParaRPr>
          </a:p>
          <a:p>
            <a:pPr marL="523881" indent="-342900">
              <a:spcBef>
                <a:spcPts val="0"/>
              </a:spcBef>
            </a:pPr>
            <a:endParaRPr lang="en-US" altLang="en-US" sz="2400" dirty="0" smtClean="0">
              <a:cs typeface="Times New Roman" panose="02020603050405020304" pitchFamily="18" charset="0"/>
            </a:endParaRPr>
          </a:p>
          <a:p>
            <a:pPr marL="523881" indent="-342900">
              <a:spcBef>
                <a:spcPts val="0"/>
              </a:spcBef>
            </a:pPr>
            <a:r>
              <a:rPr lang="en-US" altLang="en-US" sz="2400" dirty="0" smtClean="0">
                <a:cs typeface="Times New Roman" panose="02020603050405020304" pitchFamily="18" charset="0"/>
              </a:rPr>
              <a:t>Document </a:t>
            </a:r>
            <a:r>
              <a:rPr lang="en-US" altLang="en-US" sz="2400" dirty="0">
                <a:cs typeface="Times New Roman" panose="02020603050405020304" pitchFamily="18" charset="0"/>
              </a:rPr>
              <a:t>data: </a:t>
            </a:r>
            <a:r>
              <a:rPr lang="en-US" altLang="en-US" sz="2400" dirty="0" smtClean="0">
                <a:cs typeface="Times New Roman" panose="02020603050405020304" pitchFamily="18" charset="0"/>
              </a:rPr>
              <a:t>Term-frequency vector (matrix) of </a:t>
            </a:r>
            <a:r>
              <a:rPr lang="en-US" altLang="en-US" sz="2400" dirty="0">
                <a:cs typeface="Times New Roman" panose="02020603050405020304" pitchFamily="18" charset="0"/>
              </a:rPr>
              <a:t>text </a:t>
            </a:r>
            <a:r>
              <a:rPr lang="en-US" altLang="en-US" sz="2400" dirty="0" smtClean="0">
                <a:cs typeface="Times New Roman" panose="02020603050405020304" pitchFamily="18" charset="0"/>
              </a:rPr>
              <a:t>documents</a:t>
            </a:r>
            <a:endParaRPr lang="en-US" altLang="en-US" sz="2400" dirty="0">
              <a:cs typeface="Times New Roman" panose="02020603050405020304" pitchFamily="18" charset="0"/>
            </a:endParaRPr>
          </a:p>
          <a:p>
            <a:pPr marL="523881" indent="-342900">
              <a:spcBef>
                <a:spcPts val="0"/>
              </a:spcBef>
            </a:pPr>
            <a:endParaRPr lang="en-US" altLang="en-US" sz="2400" dirty="0"/>
          </a:p>
        </p:txBody>
      </p:sp>
      <p:graphicFrame>
        <p:nvGraphicFramePr>
          <p:cNvPr id="4" name="Object 4"/>
          <p:cNvGraphicFramePr>
            <a:graphicFrameLocks noChangeAspect="1"/>
          </p:cNvGraphicFramePr>
          <p:nvPr>
            <p:extLst>
              <p:ext uri="{D42A27DB-BD31-4B8C-83A1-F6EECF244321}">
                <p14:modId xmlns:p14="http://schemas.microsoft.com/office/powerpoint/2010/main" val="3570833099"/>
              </p:ext>
            </p:extLst>
          </p:nvPr>
        </p:nvGraphicFramePr>
        <p:xfrm>
          <a:off x="5354451" y="4081502"/>
          <a:ext cx="4117788" cy="1826610"/>
        </p:xfrm>
        <a:graphic>
          <a:graphicData uri="http://schemas.openxmlformats.org/presentationml/2006/ole">
            <mc:AlternateContent xmlns:mc="http://schemas.openxmlformats.org/markup-compatibility/2006">
              <mc:Choice xmlns:v="urn:schemas-microsoft-com:vml" Requires="v">
                <p:oleObj spid="_x0000_s35141" name="Visio" r:id="rId4" imgW="5925718" imgH="2693902" progId="Visio.Drawing.6">
                  <p:embed/>
                </p:oleObj>
              </mc:Choice>
              <mc:Fallback>
                <p:oleObj name="Visio" r:id="rId4" imgW="5925718" imgH="2693902"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4451" y="4081502"/>
                        <a:ext cx="4117788" cy="1826610"/>
                      </a:xfrm>
                      <a:prstGeom prst="rect">
                        <a:avLst/>
                      </a:prstGeom>
                      <a:noFill/>
                      <a:ln>
                        <a:noFill/>
                      </a:ln>
                      <a:effectLst/>
                      <a:extLst/>
                    </p:spPr>
                  </p:pic>
                </p:oleObj>
              </mc:Fallback>
            </mc:AlternateContent>
          </a:graphicData>
        </a:graphic>
      </p:graphicFrame>
      <p:graphicFrame>
        <p:nvGraphicFramePr>
          <p:cNvPr id="5" name="Object 6"/>
          <p:cNvGraphicFramePr>
            <a:graphicFrameLocks noChangeAspect="1"/>
          </p:cNvGraphicFramePr>
          <p:nvPr>
            <p:extLst>
              <p:ext uri="{D42A27DB-BD31-4B8C-83A1-F6EECF244321}">
                <p14:modId xmlns:p14="http://schemas.microsoft.com/office/powerpoint/2010/main" val="3685358002"/>
              </p:ext>
            </p:extLst>
          </p:nvPr>
        </p:nvGraphicFramePr>
        <p:xfrm>
          <a:off x="1524000" y="4502116"/>
          <a:ext cx="2881406" cy="1506516"/>
        </p:xfrm>
        <a:graphic>
          <a:graphicData uri="http://schemas.openxmlformats.org/presentationml/2006/ole">
            <mc:AlternateContent xmlns:mc="http://schemas.openxmlformats.org/markup-compatibility/2006">
              <mc:Choice xmlns:v="urn:schemas-microsoft-com:vml" Requires="v">
                <p:oleObj spid="_x0000_s35142" name="Document" r:id="rId6" imgW="3823716" imgH="1999488" progId="Word.Document.8">
                  <p:embed/>
                </p:oleObj>
              </mc:Choice>
              <mc:Fallback>
                <p:oleObj name="Document" r:id="rId6" imgW="3823716" imgH="1999488" progId="Word.Document.8">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0" y="4502116"/>
                        <a:ext cx="2881406" cy="1506516"/>
                      </a:xfrm>
                      <a:prstGeom prst="rect">
                        <a:avLst/>
                      </a:prstGeom>
                      <a:noFill/>
                      <a:ln>
                        <a:noFill/>
                      </a:ln>
                      <a:effectLst/>
                      <a:extLst/>
                    </p:spPr>
                  </p:pic>
                </p:oleObj>
              </mc:Fallback>
            </mc:AlternateContent>
          </a:graphicData>
        </a:graphic>
      </p:graphicFrame>
      <p:pic>
        <p:nvPicPr>
          <p:cNvPr id="34818" name="Picture 2" descr="http://2.bp.blogspot.com/-HXyE2OrQHKo/Utp0EdlSh7I/AAAAAAAAAK8/fEOu1tXGZEQ/s1600/hvbugogvpujij%5D.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91083" y="1168214"/>
            <a:ext cx="4280133" cy="2850535"/>
          </a:xfrm>
          <a:prstGeom prst="rect">
            <a:avLst/>
          </a:prstGeom>
          <a:noFill/>
          <a:extLst>
            <a:ext uri="{909E8E84-426E-40dd-AFC4-6F175D3DCCD1}">
              <a14:hiddenFill xmlns:a14="http://schemas.microsoft.com/office/drawing/2010/main">
                <a:solidFill>
                  <a:srgbClr val="FFFFFF"/>
                </a:solidFill>
              </a14:hiddenFill>
            </a:ext>
          </a:extLst>
        </p:spPr>
      </p:pic>
      <p:pic>
        <p:nvPicPr>
          <p:cNvPr id="34824" name="Picture 8" descr="http://www.ibm.com/support/knowledgecenter/SS4JCV_7.5.5/com.businessobjects.integration.eclipse.designer.doc/html/images/xtab5.gi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50253" y="2289977"/>
            <a:ext cx="4284382" cy="179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62850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5" name="Object 1029"/>
          <p:cNvGraphicFramePr>
            <a:graphicFrameLocks noGrp="1"/>
          </p:cNvGraphicFramePr>
          <p:nvPr>
            <p:ph sz="half" idx="2"/>
            <p:extLst>
              <p:ext uri="{D42A27DB-BD31-4B8C-83A1-F6EECF244321}">
                <p14:modId xmlns:p14="http://schemas.microsoft.com/office/powerpoint/2010/main" val="917570122"/>
              </p:ext>
            </p:extLst>
          </p:nvPr>
        </p:nvGraphicFramePr>
        <p:xfrm>
          <a:off x="7511303" y="1088090"/>
          <a:ext cx="4833097" cy="3197039"/>
        </p:xfrm>
        <a:graphic>
          <a:graphicData uri="http://schemas.openxmlformats.org/presentationml/2006/ole">
            <mc:AlternateContent xmlns:mc="http://schemas.openxmlformats.org/markup-compatibility/2006">
              <mc:Choice xmlns:v="urn:schemas-microsoft-com:vml" Requires="v">
                <p:oleObj spid="_x0000_s23729" name="Chart" r:id="rId4" imgW="7915188" imgH="3848049" progId="MSGraph.Chart.8">
                  <p:embed followColorScheme="full"/>
                </p:oleObj>
              </mc:Choice>
              <mc:Fallback>
                <p:oleObj name="Chart" r:id="rId4" imgW="7915188" imgH="3848049" progId="MSGraph.Chart.8">
                  <p:embed followColorScheme="full"/>
                  <p:pic>
                    <p:nvPicPr>
                      <p:cNvPr id="0" name=""/>
                      <p:cNvPicPr>
                        <a:picLocks noChangeArrowheads="1"/>
                      </p:cNvPicPr>
                      <p:nvPr/>
                    </p:nvPicPr>
                    <p:blipFill>
                      <a:blip r:embed="rId5"/>
                      <a:srcRect/>
                      <a:stretch>
                        <a:fillRect/>
                      </a:stretch>
                    </p:blipFill>
                    <p:spPr bwMode="auto">
                      <a:xfrm>
                        <a:off x="7511303" y="1088090"/>
                        <a:ext cx="4833097" cy="3197039"/>
                      </a:xfrm>
                      <a:prstGeom prst="rect">
                        <a:avLst/>
                      </a:prstGeom>
                      <a:noFill/>
                      <a:ln>
                        <a:noFill/>
                      </a:ln>
                      <a:effectLst/>
                    </p:spPr>
                  </p:pic>
                </p:oleObj>
              </mc:Fallback>
            </mc:AlternateContent>
          </a:graphicData>
        </a:graphic>
      </p:graphicFrame>
      <p:sp>
        <p:nvSpPr>
          <p:cNvPr id="25603" name="Rectangle 1026"/>
          <p:cNvSpPr>
            <a:spLocks noGrp="1" noChangeArrowheads="1"/>
          </p:cNvSpPr>
          <p:nvPr>
            <p:ph type="title"/>
          </p:nvPr>
        </p:nvSpPr>
        <p:spPr/>
        <p:txBody>
          <a:bodyPr>
            <a:noAutofit/>
          </a:bodyPr>
          <a:lstStyle/>
          <a:p>
            <a:pPr eaLnBrk="1" hangingPunct="1"/>
            <a:r>
              <a:rPr lang="en-US" altLang="en-US" dirty="0" smtClean="0"/>
              <a:t>Histogram Analysis</a:t>
            </a:r>
          </a:p>
        </p:txBody>
      </p:sp>
      <p:sp>
        <p:nvSpPr>
          <p:cNvPr id="25604" name="Rectangle 1027"/>
          <p:cNvSpPr>
            <a:spLocks noGrp="1" noChangeArrowheads="1"/>
          </p:cNvSpPr>
          <p:nvPr>
            <p:ph type="body" sz="half" idx="1"/>
          </p:nvPr>
        </p:nvSpPr>
        <p:spPr>
          <a:xfrm>
            <a:off x="595032" y="1088090"/>
            <a:ext cx="6747062" cy="5689227"/>
          </a:xfrm>
        </p:spPr>
        <p:txBody>
          <a:bodyPr/>
          <a:lstStyle/>
          <a:p>
            <a:pPr eaLnBrk="1" hangingPunct="1">
              <a:lnSpc>
                <a:spcPct val="110000"/>
              </a:lnSpc>
            </a:pPr>
            <a:r>
              <a:rPr lang="en-US" altLang="en-US" dirty="0">
                <a:latin typeface="Calibri" panose="020F0502020204030204" pitchFamily="34" charset="0"/>
              </a:rPr>
              <a:t>Histogram: Graph display of tabulated frequencies, shown as bars</a:t>
            </a:r>
          </a:p>
          <a:p>
            <a:pPr>
              <a:lnSpc>
                <a:spcPct val="110000"/>
              </a:lnSpc>
            </a:pPr>
            <a:r>
              <a:rPr lang="en-US" altLang="en-US" dirty="0" smtClean="0">
                <a:latin typeface="Calibri" panose="020F0502020204030204" pitchFamily="34" charset="0"/>
              </a:rPr>
              <a:t>Differences </a:t>
            </a:r>
            <a:r>
              <a:rPr lang="en-US" altLang="en-US" dirty="0">
                <a:latin typeface="Calibri" panose="020F0502020204030204" pitchFamily="34" charset="0"/>
              </a:rPr>
              <a:t>between </a:t>
            </a:r>
            <a:r>
              <a:rPr lang="en-US" altLang="en-US" dirty="0" smtClean="0">
                <a:latin typeface="Calibri" panose="020F0502020204030204" pitchFamily="34" charset="0"/>
              </a:rPr>
              <a:t>histograms and </a:t>
            </a:r>
            <a:r>
              <a:rPr lang="en-US" altLang="en-US" dirty="0">
                <a:latin typeface="Calibri" panose="020F0502020204030204" pitchFamily="34" charset="0"/>
              </a:rPr>
              <a:t>bar </a:t>
            </a:r>
            <a:r>
              <a:rPr lang="en-US" altLang="en-US" dirty="0" smtClean="0">
                <a:latin typeface="Calibri" panose="020F0502020204030204" pitchFamily="34" charset="0"/>
              </a:rPr>
              <a:t>charts</a:t>
            </a:r>
          </a:p>
          <a:p>
            <a:pPr lvl="1"/>
            <a:r>
              <a:rPr lang="en-US" dirty="0"/>
              <a:t>Histograms are used to </a:t>
            </a:r>
            <a:r>
              <a:rPr lang="en-US" dirty="0" smtClean="0"/>
              <a:t>show distributions </a:t>
            </a:r>
            <a:r>
              <a:rPr lang="en-US" dirty="0"/>
              <a:t>of variables while </a:t>
            </a:r>
            <a:r>
              <a:rPr lang="en-US" dirty="0" smtClean="0"/>
              <a:t>bar charts </a:t>
            </a:r>
            <a:r>
              <a:rPr lang="en-US" dirty="0"/>
              <a:t>are used to compare </a:t>
            </a:r>
            <a:r>
              <a:rPr lang="en-US" dirty="0" smtClean="0"/>
              <a:t>variables</a:t>
            </a:r>
            <a:endParaRPr lang="en-US" dirty="0"/>
          </a:p>
          <a:p>
            <a:pPr lvl="1"/>
            <a:r>
              <a:rPr lang="en-US" b="1" dirty="0"/>
              <a:t>Histograms plot binned </a:t>
            </a:r>
            <a:r>
              <a:rPr lang="en-US" b="1" dirty="0" smtClean="0"/>
              <a:t>quantitative data </a:t>
            </a:r>
            <a:r>
              <a:rPr lang="en-US" b="1" dirty="0"/>
              <a:t>while bar charts plot </a:t>
            </a:r>
            <a:r>
              <a:rPr lang="en-US" b="1" dirty="0" smtClean="0"/>
              <a:t>categorical data</a:t>
            </a:r>
            <a:endParaRPr lang="en-US" b="1" dirty="0"/>
          </a:p>
          <a:p>
            <a:pPr lvl="1"/>
            <a:r>
              <a:rPr lang="en-US" dirty="0"/>
              <a:t>Bars can be reordered in bar </a:t>
            </a:r>
            <a:r>
              <a:rPr lang="en-US" dirty="0" smtClean="0"/>
              <a:t>charts but </a:t>
            </a:r>
            <a:r>
              <a:rPr lang="en-US" dirty="0"/>
              <a:t>not in </a:t>
            </a:r>
            <a:r>
              <a:rPr lang="en-US" dirty="0" smtClean="0"/>
              <a:t>histograms</a:t>
            </a:r>
            <a:endParaRPr lang="en-US" dirty="0"/>
          </a:p>
          <a:p>
            <a:pPr lvl="1"/>
            <a:r>
              <a:rPr lang="en-US" dirty="0"/>
              <a:t>Differs from a bar chart in that it </a:t>
            </a:r>
            <a:r>
              <a:rPr lang="en-US" dirty="0" smtClean="0"/>
              <a:t>is the </a:t>
            </a:r>
            <a:r>
              <a:rPr lang="en-US" dirty="0"/>
              <a:t>area of the bar that denotes </a:t>
            </a:r>
            <a:r>
              <a:rPr lang="en-US" dirty="0" smtClean="0"/>
              <a:t>the value</a:t>
            </a:r>
            <a:r>
              <a:rPr lang="en-US" dirty="0"/>
              <a:t>, not the height as in bar charts, </a:t>
            </a:r>
            <a:r>
              <a:rPr lang="en-US" dirty="0" smtClean="0"/>
              <a:t>a crucial </a:t>
            </a:r>
            <a:r>
              <a:rPr lang="en-US" dirty="0"/>
              <a:t>distinction when the </a:t>
            </a:r>
            <a:r>
              <a:rPr lang="en-US" dirty="0" smtClean="0"/>
              <a:t>categories are </a:t>
            </a:r>
            <a:r>
              <a:rPr lang="en-US" dirty="0"/>
              <a:t>not of uniform width </a:t>
            </a:r>
            <a:endParaRPr lang="en-US" dirty="0" smtClean="0"/>
          </a:p>
        </p:txBody>
      </p:sp>
      <p:pic>
        <p:nvPicPr>
          <p:cNvPr id="23585" name="Picture 33" descr="http://canvasjs.com/wp-content/uploads/2013/01/html5_multi_series_bar_chart.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1135" y="4204446"/>
            <a:ext cx="5351571" cy="257287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0318378" y="895729"/>
            <a:ext cx="1343584" cy="384721"/>
          </a:xfrm>
          <a:prstGeom prst="rect">
            <a:avLst/>
          </a:prstGeom>
          <a:solidFill>
            <a:srgbClr val="92D050"/>
          </a:solidFill>
        </p:spPr>
        <p:txBody>
          <a:bodyPr wrap="square" rtlCol="0">
            <a:spAutoFit/>
          </a:bodyPr>
          <a:lstStyle/>
          <a:p>
            <a:pPr algn="ctr"/>
            <a:r>
              <a:rPr lang="en-US" dirty="0" smtClean="0"/>
              <a:t>Histogram</a:t>
            </a:r>
            <a:endParaRPr lang="en-US" dirty="0"/>
          </a:p>
        </p:txBody>
      </p:sp>
      <p:sp>
        <p:nvSpPr>
          <p:cNvPr id="8" name="TextBox 7"/>
          <p:cNvSpPr txBox="1"/>
          <p:nvPr/>
        </p:nvSpPr>
        <p:spPr>
          <a:xfrm>
            <a:off x="10723110" y="6473279"/>
            <a:ext cx="1164090" cy="384721"/>
          </a:xfrm>
          <a:prstGeom prst="rect">
            <a:avLst/>
          </a:prstGeom>
          <a:solidFill>
            <a:srgbClr val="00B0F0"/>
          </a:solidFill>
        </p:spPr>
        <p:txBody>
          <a:bodyPr wrap="square" rtlCol="0">
            <a:spAutoFit/>
          </a:bodyPr>
          <a:lstStyle/>
          <a:p>
            <a:pPr algn="ctr"/>
            <a:r>
              <a:rPr lang="en-US" dirty="0" smtClean="0"/>
              <a:t>Bar chart</a:t>
            </a:r>
            <a:endParaRPr lang="en-US" dirty="0"/>
          </a:p>
        </p:txBody>
      </p:sp>
      <p:sp>
        <p:nvSpPr>
          <p:cNvPr id="3" name="TextBox 2"/>
          <p:cNvSpPr txBox="1"/>
          <p:nvPr/>
        </p:nvSpPr>
        <p:spPr>
          <a:xfrm>
            <a:off x="203200" y="271046"/>
            <a:ext cx="1019446" cy="677108"/>
          </a:xfrm>
          <a:prstGeom prst="rect">
            <a:avLst/>
          </a:prstGeom>
          <a:noFill/>
        </p:spPr>
        <p:txBody>
          <a:bodyPr wrap="none" rtlCol="0">
            <a:spAutoFit/>
          </a:bodyPr>
          <a:lstStyle/>
          <a:p>
            <a:r>
              <a:rPr lang="en-US" dirty="0" err="1" smtClean="0"/>
              <a:t>Equ</a:t>
            </a:r>
            <a:r>
              <a:rPr lang="en-US" dirty="0" smtClean="0"/>
              <a:t>-bin</a:t>
            </a:r>
          </a:p>
          <a:p>
            <a:r>
              <a:rPr lang="en-US" dirty="0" err="1" smtClean="0"/>
              <a:t>Eqv-freq</a:t>
            </a:r>
            <a:endParaRPr lang="en-US" dirty="0"/>
          </a:p>
        </p:txBody>
      </p:sp>
    </p:spTree>
    <p:extLst>
      <p:ext uri="{BB962C8B-B14F-4D97-AF65-F5344CB8AC3E}">
        <p14:creationId xmlns:p14="http://schemas.microsoft.com/office/powerpoint/2010/main" val="2988311795"/>
      </p:ext>
    </p:extLst>
  </p:cSld>
  <p:clrMapOvr>
    <a:masterClrMapping/>
  </p:clrMapOvr>
  <p:transition xmlns:p14="http://schemas.microsoft.com/office/powerpoint/2010/main">
    <p:zoom/>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xfrm>
            <a:off x="457200" y="152400"/>
            <a:ext cx="11201400" cy="762000"/>
          </a:xfrm>
        </p:spPr>
        <p:txBody>
          <a:bodyPr>
            <a:noAutofit/>
          </a:bodyPr>
          <a:lstStyle/>
          <a:p>
            <a:pPr eaLnBrk="1" hangingPunct="1"/>
            <a:r>
              <a:rPr lang="en-US" altLang="en-US" dirty="0"/>
              <a:t>Histograms Often Tell More than Boxplots</a:t>
            </a:r>
          </a:p>
        </p:txBody>
      </p:sp>
      <p:graphicFrame>
        <p:nvGraphicFramePr>
          <p:cNvPr id="26628" name="Object 4"/>
          <p:cNvGraphicFramePr>
            <a:graphicFrameLocks noGrp="1" noChangeAspect="1"/>
          </p:cNvGraphicFramePr>
          <p:nvPr>
            <p:ph sz="half" idx="2"/>
            <p:extLst>
              <p:ext uri="{D42A27DB-BD31-4B8C-83A1-F6EECF244321}">
                <p14:modId xmlns:p14="http://schemas.microsoft.com/office/powerpoint/2010/main" val="633814276"/>
              </p:ext>
            </p:extLst>
          </p:nvPr>
        </p:nvGraphicFramePr>
        <p:xfrm>
          <a:off x="1314450" y="1277936"/>
          <a:ext cx="3962400" cy="2417763"/>
        </p:xfrm>
        <a:graphic>
          <a:graphicData uri="http://schemas.openxmlformats.org/presentationml/2006/ole">
            <mc:AlternateContent xmlns:mc="http://schemas.openxmlformats.org/markup-compatibility/2006">
              <mc:Choice xmlns:v="urn:schemas-microsoft-com:vml" Requires="v">
                <p:oleObj spid="_x0000_s24920" name="SmartDraw" r:id="rId4" imgW="3063240" imgH="1691640" progId="SmartDraw.2">
                  <p:embed/>
                </p:oleObj>
              </mc:Choice>
              <mc:Fallback>
                <p:oleObj name="SmartDraw" r:id="rId4" imgW="3063240" imgH="1691640" progId="SmartDraw.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4450" y="1277936"/>
                        <a:ext cx="3962400" cy="2417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629" name="Object 7"/>
          <p:cNvGraphicFramePr>
            <a:graphicFrameLocks noGrp="1" noChangeAspect="1"/>
          </p:cNvGraphicFramePr>
          <p:nvPr>
            <p:ph sz="half" idx="1"/>
            <p:extLst>
              <p:ext uri="{D42A27DB-BD31-4B8C-83A1-F6EECF244321}">
                <p14:modId xmlns:p14="http://schemas.microsoft.com/office/powerpoint/2010/main" val="2032095196"/>
              </p:ext>
            </p:extLst>
          </p:nvPr>
        </p:nvGraphicFramePr>
        <p:xfrm>
          <a:off x="1390650" y="4059235"/>
          <a:ext cx="3886200" cy="2433637"/>
        </p:xfrm>
        <a:graphic>
          <a:graphicData uri="http://schemas.openxmlformats.org/presentationml/2006/ole">
            <mc:AlternateContent xmlns:mc="http://schemas.openxmlformats.org/markup-compatibility/2006">
              <mc:Choice xmlns:v="urn:schemas-microsoft-com:vml" Requires="v">
                <p:oleObj spid="_x0000_s24921" name="SmartDraw" r:id="rId6" imgW="3063240" imgH="1691640" progId="SmartDraw.2">
                  <p:embed/>
                </p:oleObj>
              </mc:Choice>
              <mc:Fallback>
                <p:oleObj name="SmartDraw" r:id="rId6" imgW="3063240" imgH="1691640" progId="SmartDraw.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90650" y="4059235"/>
                        <a:ext cx="3886200" cy="2433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630" name="Rectangle 9"/>
          <p:cNvSpPr>
            <a:spLocks noChangeArrowheads="1"/>
          </p:cNvSpPr>
          <p:nvPr/>
        </p:nvSpPr>
        <p:spPr bwMode="auto">
          <a:xfrm>
            <a:off x="6400800" y="1522414"/>
            <a:ext cx="36576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lnSpc>
                <a:spcPct val="110000"/>
              </a:lnSpc>
            </a:pPr>
            <a:endParaRPr lang="en-US" altLang="en-US" sz="2400" dirty="0">
              <a:latin typeface="Calibri" panose="020F0502020204030204" pitchFamily="34" charset="0"/>
            </a:endParaRPr>
          </a:p>
        </p:txBody>
      </p:sp>
      <p:sp>
        <p:nvSpPr>
          <p:cNvPr id="7" name="Rectangle 3"/>
          <p:cNvSpPr txBox="1">
            <a:spLocks noChangeArrowheads="1"/>
          </p:cNvSpPr>
          <p:nvPr/>
        </p:nvSpPr>
        <p:spPr>
          <a:xfrm>
            <a:off x="5800725" y="2039935"/>
            <a:ext cx="5457825" cy="3379790"/>
          </a:xfrm>
          <a:prstGeom prst="rect">
            <a:avLst/>
          </a:prstGeom>
        </p:spPr>
        <p:txBody>
          <a:bodyPr vert="horz" lIns="91436" tIns="45718" rIns="91436" bIns="45718" rtlCol="0">
            <a:noAutofit/>
          </a:bodyPr>
          <a:lst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0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18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1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9pPr>
          </a:lstStyle>
          <a:p>
            <a:pPr>
              <a:lnSpc>
                <a:spcPct val="110000"/>
              </a:lnSpc>
            </a:pPr>
            <a:r>
              <a:rPr lang="en-US" altLang="en-US" sz="2400" dirty="0" smtClean="0">
                <a:latin typeface="Calibri" panose="020F0502020204030204" pitchFamily="34" charset="0"/>
              </a:rPr>
              <a:t>The </a:t>
            </a:r>
            <a:r>
              <a:rPr lang="en-US" altLang="en-US" sz="2400" dirty="0">
                <a:latin typeface="Calibri" panose="020F0502020204030204" pitchFamily="34" charset="0"/>
              </a:rPr>
              <a:t>two histograms shown in the left may have the same boxplot representation</a:t>
            </a:r>
          </a:p>
          <a:p>
            <a:pPr lvl="1">
              <a:lnSpc>
                <a:spcPct val="110000"/>
              </a:lnSpc>
            </a:pPr>
            <a:r>
              <a:rPr lang="en-US" altLang="en-US" dirty="0">
                <a:latin typeface="Calibri" panose="020F0502020204030204" pitchFamily="34" charset="0"/>
              </a:rPr>
              <a:t>The same values for: min, Q1, median, Q3, max</a:t>
            </a:r>
          </a:p>
          <a:p>
            <a:pPr>
              <a:lnSpc>
                <a:spcPct val="110000"/>
              </a:lnSpc>
            </a:pPr>
            <a:r>
              <a:rPr lang="en-US" altLang="en-US" sz="2400" dirty="0">
                <a:latin typeface="Calibri" panose="020F0502020204030204" pitchFamily="34" charset="0"/>
              </a:rPr>
              <a:t>But they have rather different data distributions</a:t>
            </a:r>
          </a:p>
        </p:txBody>
      </p:sp>
      <p:sp>
        <p:nvSpPr>
          <p:cNvPr id="2" name="TextBox 1"/>
          <p:cNvSpPr txBox="1"/>
          <p:nvPr/>
        </p:nvSpPr>
        <p:spPr>
          <a:xfrm>
            <a:off x="6853005" y="5744885"/>
            <a:ext cx="4066113" cy="523220"/>
          </a:xfrm>
          <a:prstGeom prst="rect">
            <a:avLst/>
          </a:prstGeom>
          <a:noFill/>
        </p:spPr>
        <p:txBody>
          <a:bodyPr wrap="none" rtlCol="0">
            <a:spAutoFit/>
          </a:bodyPr>
          <a:lstStyle/>
          <a:p>
            <a:r>
              <a:rPr lang="en-US" sz="2800" b="1" dirty="0" err="1" smtClean="0"/>
              <a:t>Uni</a:t>
            </a:r>
            <a:r>
              <a:rPr lang="en-US" sz="2800" b="1" dirty="0" smtClean="0"/>
              <a:t>-modal vs multi-modal</a:t>
            </a:r>
            <a:endParaRPr lang="en-US" sz="2800" b="1" dirty="0"/>
          </a:p>
        </p:txBody>
      </p:sp>
    </p:spTree>
    <p:extLst>
      <p:ext uri="{BB962C8B-B14F-4D97-AF65-F5344CB8AC3E}">
        <p14:creationId xmlns:p14="http://schemas.microsoft.com/office/powerpoint/2010/main" val="2426591551"/>
      </p:ext>
    </p:extLst>
  </p:cSld>
  <p:clrMapOvr>
    <a:masterClrMapping/>
  </p:clrMapOvr>
  <p:transition xmlns:p14="http://schemas.microsoft.com/office/powerpoint/2010/main">
    <p:zoom/>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ooter Placeholder 4"/>
          <p:cNvSpPr>
            <a:spLocks noGrp="1"/>
          </p:cNvSpPr>
          <p:nvPr>
            <p:ph type="ftr" sz="quarter" idx="4294967295"/>
          </p:nvPr>
        </p:nvSpPr>
        <p:spPr bwMode="auto">
          <a:xfrm>
            <a:off x="4648200" y="6477000"/>
            <a:ext cx="28956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en-US" sz="1200"/>
              <a:t>Data Mining: Concepts and Techniques</a:t>
            </a:r>
          </a:p>
        </p:txBody>
      </p:sp>
      <p:sp>
        <p:nvSpPr>
          <p:cNvPr id="27652" name="Rectangle 2"/>
          <p:cNvSpPr>
            <a:spLocks noGrp="1" noChangeArrowheads="1"/>
          </p:cNvSpPr>
          <p:nvPr>
            <p:ph type="title"/>
          </p:nvPr>
        </p:nvSpPr>
        <p:spPr>
          <a:xfrm>
            <a:off x="334818" y="269301"/>
            <a:ext cx="11369963" cy="738909"/>
          </a:xfrm>
        </p:spPr>
        <p:txBody>
          <a:bodyPr/>
          <a:lstStyle/>
          <a:p>
            <a:pPr eaLnBrk="1" hangingPunct="1"/>
            <a:r>
              <a:rPr lang="en-US" altLang="en-US" smtClean="0"/>
              <a:t>Quantile Plot</a:t>
            </a:r>
          </a:p>
        </p:txBody>
      </p:sp>
      <p:sp>
        <p:nvSpPr>
          <p:cNvPr id="27653" name="Rectangle 3"/>
          <p:cNvSpPr>
            <a:spLocks noGrp="1" noChangeArrowheads="1"/>
          </p:cNvSpPr>
          <p:nvPr>
            <p:ph type="body" idx="1"/>
          </p:nvPr>
        </p:nvSpPr>
        <p:spPr>
          <a:xfrm>
            <a:off x="552449" y="1331914"/>
            <a:ext cx="10810875" cy="2478087"/>
          </a:xfrm>
        </p:spPr>
        <p:txBody>
          <a:bodyPr/>
          <a:lstStyle/>
          <a:p>
            <a:pPr eaLnBrk="1" hangingPunct="1">
              <a:spcAft>
                <a:spcPts val="600"/>
              </a:spcAft>
            </a:pPr>
            <a:r>
              <a:rPr lang="en-US" altLang="en-US" sz="2400" dirty="0"/>
              <a:t>Displays all of the data (allowing the user to assess both the overall behavior and unusual occurrences)</a:t>
            </a:r>
          </a:p>
          <a:p>
            <a:pPr eaLnBrk="1" hangingPunct="1">
              <a:spcAft>
                <a:spcPts val="600"/>
              </a:spcAft>
            </a:pPr>
            <a:r>
              <a:rPr lang="en-US" altLang="en-US" sz="2400" dirty="0"/>
              <a:t>Plots </a:t>
            </a:r>
            <a:r>
              <a:rPr lang="en-US" altLang="en-US" sz="2400" b="1" dirty="0"/>
              <a:t>quantile</a:t>
            </a:r>
            <a:r>
              <a:rPr lang="en-US" altLang="en-US" sz="2400" dirty="0"/>
              <a:t> information</a:t>
            </a:r>
          </a:p>
          <a:p>
            <a:pPr lvl="1" eaLnBrk="1" hangingPunct="1">
              <a:spcAft>
                <a:spcPts val="600"/>
              </a:spcAft>
            </a:pPr>
            <a:r>
              <a:rPr lang="en-US" altLang="en-US" sz="2400" dirty="0"/>
              <a:t>For a data </a:t>
            </a:r>
            <a:r>
              <a:rPr lang="en-US" altLang="en-US" sz="2400" i="1" dirty="0"/>
              <a:t>x</a:t>
            </a:r>
            <a:r>
              <a:rPr lang="en-US" altLang="en-US" sz="2400" i="1" baseline="-25000" dirty="0"/>
              <a:t>i</a:t>
            </a:r>
            <a:r>
              <a:rPr lang="en-US" altLang="en-US" sz="2400" i="1" dirty="0"/>
              <a:t> </a:t>
            </a:r>
            <a:r>
              <a:rPr lang="en-US" altLang="en-US" sz="2400" dirty="0"/>
              <a:t>data sorted in increasing order, </a:t>
            </a:r>
            <a:r>
              <a:rPr lang="en-US" altLang="en-US" sz="2400" i="1" dirty="0"/>
              <a:t>f</a:t>
            </a:r>
            <a:r>
              <a:rPr lang="en-US" altLang="en-US" sz="2400" i="1" baseline="-25000" dirty="0"/>
              <a:t>i</a:t>
            </a:r>
            <a:r>
              <a:rPr lang="en-US" altLang="en-US" sz="2400" i="1" dirty="0"/>
              <a:t> </a:t>
            </a:r>
            <a:r>
              <a:rPr lang="en-US" altLang="en-US" sz="2400" dirty="0"/>
              <a:t>indicates that approximately 100 </a:t>
            </a:r>
            <a:r>
              <a:rPr lang="en-US" altLang="en-US" sz="2400" i="1" dirty="0"/>
              <a:t>f</a:t>
            </a:r>
            <a:r>
              <a:rPr lang="en-US" altLang="en-US" sz="2400" i="1" baseline="-25000" dirty="0"/>
              <a:t>i</a:t>
            </a:r>
            <a:r>
              <a:rPr lang="en-US" altLang="en-US" sz="2400" dirty="0"/>
              <a:t>% of the data are below or equal to the value </a:t>
            </a:r>
            <a:r>
              <a:rPr lang="en-US" altLang="en-US" sz="2400" i="1" dirty="0"/>
              <a:t>x</a:t>
            </a:r>
            <a:r>
              <a:rPr lang="en-US" altLang="en-US" sz="2400" i="1" baseline="-25000" dirty="0"/>
              <a:t>i</a:t>
            </a:r>
          </a:p>
        </p:txBody>
      </p:sp>
      <p:pic>
        <p:nvPicPr>
          <p:cNvPr id="2765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8850" y="3602038"/>
            <a:ext cx="6400800" cy="325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7622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6" name="Content Placeholder 5"/>
          <p:cNvPicPr>
            <a:picLocks noGrp="1" noChangeAspect="1"/>
          </p:cNvPicPr>
          <p:nvPr>
            <p:ph idx="1"/>
          </p:nvPr>
        </p:nvPicPr>
        <p:blipFill>
          <a:blip r:embed="rId3"/>
          <a:stretch>
            <a:fillRect/>
          </a:stretch>
        </p:blipFill>
        <p:spPr>
          <a:xfrm>
            <a:off x="7113668" y="1134523"/>
            <a:ext cx="4931842" cy="873000"/>
          </a:xfrm>
          <a:prstGeom prst="rect">
            <a:avLst/>
          </a:prstGeom>
        </p:spPr>
      </p:pic>
      <p:pic>
        <p:nvPicPr>
          <p:cNvPr id="4" name="Picture 3"/>
          <p:cNvPicPr>
            <a:picLocks noChangeAspect="1"/>
          </p:cNvPicPr>
          <p:nvPr/>
        </p:nvPicPr>
        <p:blipFill>
          <a:blip r:embed="rId4"/>
          <a:stretch>
            <a:fillRect/>
          </a:stretch>
        </p:blipFill>
        <p:spPr>
          <a:xfrm>
            <a:off x="238472" y="960585"/>
            <a:ext cx="4759658" cy="2446085"/>
          </a:xfrm>
          <a:prstGeom prst="rect">
            <a:avLst/>
          </a:prstGeom>
        </p:spPr>
      </p:pic>
      <p:pic>
        <p:nvPicPr>
          <p:cNvPr id="5" name="Picture 4"/>
          <p:cNvPicPr>
            <a:picLocks noChangeAspect="1"/>
          </p:cNvPicPr>
          <p:nvPr/>
        </p:nvPicPr>
        <p:blipFill>
          <a:blip r:embed="rId5"/>
          <a:stretch>
            <a:fillRect/>
          </a:stretch>
        </p:blipFill>
        <p:spPr>
          <a:xfrm>
            <a:off x="7926352" y="656523"/>
            <a:ext cx="3118665" cy="391031"/>
          </a:xfrm>
          <a:prstGeom prst="rect">
            <a:avLst/>
          </a:prstGeom>
        </p:spPr>
      </p:pic>
      <p:sp>
        <p:nvSpPr>
          <p:cNvPr id="7" name="TextBox 6"/>
          <p:cNvSpPr txBox="1"/>
          <p:nvPr/>
        </p:nvSpPr>
        <p:spPr>
          <a:xfrm>
            <a:off x="7113668" y="2007523"/>
            <a:ext cx="4744035" cy="677108"/>
          </a:xfrm>
          <a:prstGeom prst="rect">
            <a:avLst/>
          </a:prstGeom>
          <a:noFill/>
        </p:spPr>
        <p:txBody>
          <a:bodyPr wrap="square" rtlCol="0">
            <a:spAutoFit/>
          </a:bodyPr>
          <a:lstStyle/>
          <a:p>
            <a:r>
              <a:rPr lang="en-US" dirty="0" smtClean="0"/>
              <a:t>Divide the distribution in 6 equal divisions from 0 to 1. </a:t>
            </a:r>
            <a:endParaRPr lang="en-US" dirty="0"/>
          </a:p>
        </p:txBody>
      </p:sp>
      <p:pic>
        <p:nvPicPr>
          <p:cNvPr id="8" name="Picture 7"/>
          <p:cNvPicPr>
            <a:picLocks noChangeAspect="1"/>
          </p:cNvPicPr>
          <p:nvPr/>
        </p:nvPicPr>
        <p:blipFill>
          <a:blip r:embed="rId6"/>
          <a:stretch>
            <a:fillRect/>
          </a:stretch>
        </p:blipFill>
        <p:spPr>
          <a:xfrm>
            <a:off x="6497187" y="2880523"/>
            <a:ext cx="5548323" cy="854813"/>
          </a:xfrm>
          <a:prstGeom prst="rect">
            <a:avLst/>
          </a:prstGeom>
        </p:spPr>
      </p:pic>
      <p:pic>
        <p:nvPicPr>
          <p:cNvPr id="9" name="Picture 8"/>
          <p:cNvPicPr>
            <a:picLocks noChangeAspect="1"/>
          </p:cNvPicPr>
          <p:nvPr/>
        </p:nvPicPr>
        <p:blipFill>
          <a:blip r:embed="rId7"/>
          <a:stretch>
            <a:fillRect/>
          </a:stretch>
        </p:blipFill>
        <p:spPr>
          <a:xfrm>
            <a:off x="6498623" y="3931417"/>
            <a:ext cx="5693377" cy="945750"/>
          </a:xfrm>
          <a:prstGeom prst="rect">
            <a:avLst/>
          </a:prstGeom>
        </p:spPr>
      </p:pic>
      <p:pic>
        <p:nvPicPr>
          <p:cNvPr id="10" name="Picture 9"/>
          <p:cNvPicPr>
            <a:picLocks noChangeAspect="1"/>
          </p:cNvPicPr>
          <p:nvPr/>
        </p:nvPicPr>
        <p:blipFill>
          <a:blip r:embed="rId8"/>
          <a:stretch>
            <a:fillRect/>
          </a:stretch>
        </p:blipFill>
        <p:spPr>
          <a:xfrm>
            <a:off x="1327355" y="3406670"/>
            <a:ext cx="4093852" cy="3320234"/>
          </a:xfrm>
          <a:prstGeom prst="rect">
            <a:avLst/>
          </a:prstGeom>
        </p:spPr>
      </p:pic>
    </p:spTree>
    <p:extLst>
      <p:ext uri="{BB962C8B-B14F-4D97-AF65-F5344CB8AC3E}">
        <p14:creationId xmlns:p14="http://schemas.microsoft.com/office/powerpoint/2010/main" val="283044221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6" y="3257550"/>
            <a:ext cx="6029325" cy="346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6" name="Rectangle 2"/>
          <p:cNvSpPr>
            <a:spLocks noGrp="1" noChangeArrowheads="1"/>
          </p:cNvSpPr>
          <p:nvPr>
            <p:ph type="title"/>
          </p:nvPr>
        </p:nvSpPr>
        <p:spPr/>
        <p:txBody>
          <a:bodyPr/>
          <a:lstStyle/>
          <a:p>
            <a:pPr eaLnBrk="1" hangingPunct="1"/>
            <a:r>
              <a:rPr lang="en-US" altLang="en-US" smtClean="0"/>
              <a:t>Quantile-Quantile (Q-Q) Plot</a:t>
            </a:r>
          </a:p>
        </p:txBody>
      </p:sp>
      <p:sp>
        <p:nvSpPr>
          <p:cNvPr id="28677" name="Rectangle 3"/>
          <p:cNvSpPr>
            <a:spLocks noGrp="1" noChangeArrowheads="1"/>
          </p:cNvSpPr>
          <p:nvPr>
            <p:ph type="body" idx="1"/>
          </p:nvPr>
        </p:nvSpPr>
        <p:spPr>
          <a:xfrm>
            <a:off x="587666" y="1143000"/>
            <a:ext cx="10896600" cy="2209800"/>
          </a:xfrm>
        </p:spPr>
        <p:txBody>
          <a:bodyPr/>
          <a:lstStyle/>
          <a:p>
            <a:pPr eaLnBrk="1" hangingPunct="1"/>
            <a:r>
              <a:rPr lang="en-US" altLang="en-US" sz="2400" dirty="0"/>
              <a:t>Graphs the quantiles of one univariate distribution against the corresponding quantiles of another</a:t>
            </a:r>
          </a:p>
          <a:p>
            <a:pPr eaLnBrk="1" hangingPunct="1"/>
            <a:r>
              <a:rPr lang="en-US" altLang="en-US" sz="2400" dirty="0"/>
              <a:t>View: Is there is a shift in going from one distribution to another?</a:t>
            </a:r>
          </a:p>
          <a:p>
            <a:pPr eaLnBrk="1" hangingPunct="1"/>
            <a:r>
              <a:rPr lang="en-US" altLang="en-US" sz="2400" dirty="0"/>
              <a:t>Example shows unit price of items sold at Branch 1 vs. Branch 2 for each quantile.  Unit prices of items sold at Branch 1 tend to be lower than those at Branch </a:t>
            </a:r>
            <a:r>
              <a:rPr lang="en-US" altLang="en-US" sz="2400" dirty="0" smtClean="0"/>
              <a:t>2</a:t>
            </a:r>
            <a:endParaRPr lang="en-US" altLang="en-US" sz="2400" dirty="0"/>
          </a:p>
        </p:txBody>
      </p:sp>
      <p:pic>
        <p:nvPicPr>
          <p:cNvPr id="46082" name="Picture 2" descr="Image result for quantile-quantile pl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799" y="3187700"/>
            <a:ext cx="4969087" cy="3600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51459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Explaining Q-Q Plot</a:t>
            </a:r>
            <a:endParaRPr lang="en-US" dirty="0"/>
          </a:p>
        </p:txBody>
      </p:sp>
      <p:sp>
        <p:nvSpPr>
          <p:cNvPr id="3" name="Content Placeholder 2"/>
          <p:cNvSpPr>
            <a:spLocks noGrp="1"/>
          </p:cNvSpPr>
          <p:nvPr>
            <p:ph idx="1"/>
          </p:nvPr>
        </p:nvSpPr>
        <p:spPr/>
        <p:txBody>
          <a:bodyPr/>
          <a:lstStyle/>
          <a:p>
            <a:r>
              <a:rPr lang="en-US" dirty="0"/>
              <a:t>The quantile-quantile (q-q) plot is a graphical technique for determining if two data sets come from populations with a common distribution</a:t>
            </a:r>
            <a:r>
              <a:rPr lang="en-US" dirty="0" smtClean="0"/>
              <a:t>.</a:t>
            </a:r>
          </a:p>
          <a:p>
            <a:r>
              <a:rPr lang="en-US" dirty="0"/>
              <a:t>A q-q plot is a plot of the quantiles of the first data set against the quantiles of the second data set. By a quantile, we mean the fraction (or percent) of points below the given value. That is, the 0.3 (or 30%) quantile is the point at which 30% percent of the data fall below and 70% fall above that value</a:t>
            </a:r>
            <a:r>
              <a:rPr lang="en-US" dirty="0" smtClean="0"/>
              <a:t>.</a:t>
            </a:r>
          </a:p>
          <a:p>
            <a:r>
              <a:rPr lang="en-US" dirty="0"/>
              <a:t>A 45-degree reference line is also plotted. If the two sets come from a population with the same distribution, the points should fall approximately along this reference line. The greater the departure from this reference line, the greater the evidence for the conclusion that the two data sets have come from populations with different distributions.</a:t>
            </a:r>
          </a:p>
        </p:txBody>
      </p:sp>
    </p:spTree>
    <p:extLst>
      <p:ext uri="{BB962C8B-B14F-4D97-AF65-F5344CB8AC3E}">
        <p14:creationId xmlns:p14="http://schemas.microsoft.com/office/powerpoint/2010/main" val="361210870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a:xfrm>
            <a:off x="350983" y="1219200"/>
            <a:ext cx="6079314" cy="5384800"/>
          </a:xfrm>
        </p:spPr>
        <p:txBody>
          <a:bodyPr/>
          <a:lstStyle/>
          <a:p>
            <a:r>
              <a:rPr lang="en-US" dirty="0"/>
              <a:t>These 2 batches do not appear to have come from populations with a common distribution.</a:t>
            </a:r>
          </a:p>
          <a:p>
            <a:r>
              <a:rPr lang="en-US" dirty="0"/>
              <a:t>The batch 1 values are significantly higher than the corresponding batch 2 values.</a:t>
            </a:r>
          </a:p>
          <a:p>
            <a:r>
              <a:rPr lang="en-US" dirty="0"/>
              <a:t>The differences are increasing from values 525 to 625. Then the values for the 2 batches get closer again.</a:t>
            </a:r>
          </a:p>
        </p:txBody>
      </p:sp>
      <p:pic>
        <p:nvPicPr>
          <p:cNvPr id="4" name="Picture 3"/>
          <p:cNvPicPr>
            <a:picLocks noChangeAspect="1"/>
          </p:cNvPicPr>
          <p:nvPr/>
        </p:nvPicPr>
        <p:blipFill>
          <a:blip r:embed="rId2"/>
          <a:stretch>
            <a:fillRect/>
          </a:stretch>
        </p:blipFill>
        <p:spPr>
          <a:xfrm>
            <a:off x="6542753" y="1445342"/>
            <a:ext cx="5649247" cy="4162603"/>
          </a:xfrm>
          <a:prstGeom prst="rect">
            <a:avLst/>
          </a:prstGeom>
        </p:spPr>
      </p:pic>
      <p:sp>
        <p:nvSpPr>
          <p:cNvPr id="5" name="Rectangle 4"/>
          <p:cNvSpPr/>
          <p:nvPr/>
        </p:nvSpPr>
        <p:spPr>
          <a:xfrm>
            <a:off x="4906298" y="6411639"/>
            <a:ext cx="7285702" cy="384721"/>
          </a:xfrm>
          <a:prstGeom prst="rect">
            <a:avLst/>
          </a:prstGeom>
        </p:spPr>
        <p:txBody>
          <a:bodyPr wrap="square">
            <a:spAutoFit/>
          </a:bodyPr>
          <a:lstStyle/>
          <a:p>
            <a:r>
              <a:rPr lang="en-US" dirty="0"/>
              <a:t>https://www.itl.nist.gov/div898/handbook/eda/section3/eda33o.htm</a:t>
            </a:r>
          </a:p>
        </p:txBody>
      </p:sp>
    </p:spTree>
    <p:extLst>
      <p:ext uri="{BB962C8B-B14F-4D97-AF65-F5344CB8AC3E}">
        <p14:creationId xmlns:p14="http://schemas.microsoft.com/office/powerpoint/2010/main" val="172126595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0835" y="237169"/>
            <a:ext cx="11696700" cy="5753100"/>
          </a:xfrm>
          <a:prstGeom prst="rect">
            <a:avLst/>
          </a:prstGeom>
        </p:spPr>
      </p:pic>
      <p:sp>
        <p:nvSpPr>
          <p:cNvPr id="5" name="TextBox 4"/>
          <p:cNvSpPr txBox="1"/>
          <p:nvPr/>
        </p:nvSpPr>
        <p:spPr>
          <a:xfrm>
            <a:off x="737419" y="6140176"/>
            <a:ext cx="11025198" cy="523220"/>
          </a:xfrm>
          <a:prstGeom prst="rect">
            <a:avLst/>
          </a:prstGeom>
          <a:noFill/>
        </p:spPr>
        <p:txBody>
          <a:bodyPr wrap="none" rtlCol="0">
            <a:spAutoFit/>
          </a:bodyPr>
          <a:lstStyle/>
          <a:p>
            <a:r>
              <a:rPr lang="en-US" sz="2800" dirty="0" smtClean="0"/>
              <a:t>Is the data from a process flows a normal distribution ??? – Using Q-Q plot</a:t>
            </a:r>
            <a:endParaRPr lang="en-US" sz="2800" dirty="0"/>
          </a:p>
        </p:txBody>
      </p:sp>
    </p:spTree>
    <p:extLst>
      <p:ext uri="{BB962C8B-B14F-4D97-AF65-F5344CB8AC3E}">
        <p14:creationId xmlns:p14="http://schemas.microsoft.com/office/powerpoint/2010/main" val="29291683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Image result for scatter pl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6008" y="1918060"/>
            <a:ext cx="6824477" cy="4874626"/>
          </a:xfrm>
          <a:prstGeom prst="rect">
            <a:avLst/>
          </a:prstGeom>
          <a:noFill/>
          <a:extLst>
            <a:ext uri="{909E8E84-426E-40dd-AFC4-6F175D3DCCD1}">
              <a14:hiddenFill xmlns:a14="http://schemas.microsoft.com/office/drawing/2010/main">
                <a:solidFill>
                  <a:srgbClr val="FFFFFF"/>
                </a:solidFill>
              </a14:hiddenFill>
            </a:ext>
          </a:extLst>
        </p:spPr>
      </p:pic>
      <p:sp>
        <p:nvSpPr>
          <p:cNvPr id="29699" name="Rectangle 1026"/>
          <p:cNvSpPr>
            <a:spLocks noGrp="1" noChangeArrowheads="1"/>
          </p:cNvSpPr>
          <p:nvPr>
            <p:ph type="title"/>
          </p:nvPr>
        </p:nvSpPr>
        <p:spPr/>
        <p:txBody>
          <a:bodyPr/>
          <a:lstStyle/>
          <a:p>
            <a:pPr eaLnBrk="1" hangingPunct="1"/>
            <a:r>
              <a:rPr lang="en-US" altLang="en-US" smtClean="0"/>
              <a:t>Scatter plot</a:t>
            </a:r>
          </a:p>
        </p:txBody>
      </p:sp>
      <p:sp>
        <p:nvSpPr>
          <p:cNvPr id="29700" name="Rectangle 1027"/>
          <p:cNvSpPr>
            <a:spLocks noGrp="1" noChangeArrowheads="1"/>
          </p:cNvSpPr>
          <p:nvPr>
            <p:ph type="body" idx="1"/>
          </p:nvPr>
        </p:nvSpPr>
        <p:spPr>
          <a:xfrm>
            <a:off x="571500" y="1295400"/>
            <a:ext cx="10972800" cy="1779588"/>
          </a:xfrm>
        </p:spPr>
        <p:txBody>
          <a:bodyPr/>
          <a:lstStyle/>
          <a:p>
            <a:pPr eaLnBrk="1" hangingPunct="1"/>
            <a:r>
              <a:rPr lang="en-US" altLang="en-US" sz="2400" dirty="0"/>
              <a:t>Provides a first look at bivariate data to see clusters of points, outliers, </a:t>
            </a:r>
            <a:r>
              <a:rPr lang="en-US" altLang="en-US" sz="2400" dirty="0" smtClean="0"/>
              <a:t>etc.</a:t>
            </a:r>
            <a:endParaRPr lang="en-US" altLang="en-US" sz="2400" dirty="0"/>
          </a:p>
          <a:p>
            <a:pPr eaLnBrk="1" hangingPunct="1"/>
            <a:r>
              <a:rPr lang="en-US" altLang="en-US" sz="2400" dirty="0"/>
              <a:t>Each pair of values is treated as a pair of coordinates and plotted as points in the plane</a:t>
            </a:r>
          </a:p>
        </p:txBody>
      </p:sp>
      <p:pic>
        <p:nvPicPr>
          <p:cNvPr id="29701"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535" y="3112915"/>
            <a:ext cx="5217843" cy="28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97976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a:xfrm>
            <a:off x="619125" y="209550"/>
            <a:ext cx="10972800" cy="857250"/>
          </a:xfrm>
          <a:noFill/>
        </p:spPr>
        <p:txBody>
          <a:bodyPr vert="horz" lIns="92075" tIns="46038" rIns="92075" bIns="46038" rtlCol="0" anchor="ctr">
            <a:normAutofit/>
          </a:bodyPr>
          <a:lstStyle/>
          <a:p>
            <a:pPr eaLnBrk="1" hangingPunct="1"/>
            <a:r>
              <a:rPr lang="en-US" altLang="en-US" dirty="0"/>
              <a:t>Positively and Negatively Correlated Data</a:t>
            </a:r>
          </a:p>
        </p:txBody>
      </p:sp>
      <p:sp>
        <p:nvSpPr>
          <p:cNvPr id="30724" name="Rectangle 3"/>
          <p:cNvSpPr>
            <a:spLocks noGrp="1" noChangeArrowheads="1"/>
          </p:cNvSpPr>
          <p:nvPr>
            <p:ph type="body" idx="1"/>
          </p:nvPr>
        </p:nvSpPr>
        <p:spPr>
          <a:xfrm>
            <a:off x="6562724" y="4437062"/>
            <a:ext cx="4676775" cy="2116138"/>
          </a:xfrm>
          <a:noFill/>
        </p:spPr>
        <p:txBody>
          <a:bodyPr vert="horz" lIns="92075" tIns="46038" rIns="92075" bIns="46038" rtlCol="0">
            <a:noAutofit/>
          </a:bodyPr>
          <a:lstStyle/>
          <a:p>
            <a:pPr eaLnBrk="1" hangingPunct="1">
              <a:lnSpc>
                <a:spcPct val="140000"/>
              </a:lnSpc>
            </a:pPr>
            <a:r>
              <a:rPr lang="en-US" altLang="en-US" sz="2400" dirty="0"/>
              <a:t>The left half fragment is positively correlated</a:t>
            </a:r>
          </a:p>
          <a:p>
            <a:pPr eaLnBrk="1" hangingPunct="1">
              <a:lnSpc>
                <a:spcPct val="140000"/>
              </a:lnSpc>
            </a:pPr>
            <a:r>
              <a:rPr lang="en-US" altLang="en-US" sz="2400" dirty="0"/>
              <a:t>The right half is negative correlated</a:t>
            </a:r>
            <a:endParaRPr lang="en-US" altLang="en-US" sz="2400" dirty="0">
              <a:solidFill>
                <a:schemeClr val="hlink"/>
              </a:solidFill>
            </a:endParaRPr>
          </a:p>
        </p:txBody>
      </p:sp>
      <p:pic>
        <p:nvPicPr>
          <p:cNvPr id="30725" name="Picture 4" descr="ha02correl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295400"/>
            <a:ext cx="3365500"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6" name="Picture 5" descr="ha02correl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1219200"/>
            <a:ext cx="38100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7" name="Picture 6" descr="fig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4114800"/>
            <a:ext cx="35052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ight Arrow 1"/>
          <p:cNvSpPr/>
          <p:nvPr/>
        </p:nvSpPr>
        <p:spPr>
          <a:xfrm>
            <a:off x="5715000" y="5076825"/>
            <a:ext cx="609600" cy="514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89051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656665" y="304800"/>
            <a:ext cx="10954870" cy="685800"/>
          </a:xfrm>
          <a:noFill/>
        </p:spPr>
        <p:txBody>
          <a:bodyPr vert="horz" lIns="92075" tIns="46038" rIns="92075" bIns="46038" rtlCol="0" anchor="ctr">
            <a:normAutofit fontScale="90000"/>
          </a:bodyPr>
          <a:lstStyle/>
          <a:p>
            <a:r>
              <a:rPr lang="en-US" altLang="en-US" dirty="0" smtClean="0"/>
              <a:t>Types </a:t>
            </a:r>
            <a:r>
              <a:rPr lang="en-US" altLang="en-US" dirty="0"/>
              <a:t>of Data </a:t>
            </a:r>
            <a:r>
              <a:rPr lang="en-US" altLang="en-US" dirty="0" smtClean="0"/>
              <a:t>Sets: (2) Graphs and Networks</a:t>
            </a:r>
          </a:p>
        </p:txBody>
      </p:sp>
      <p:sp>
        <p:nvSpPr>
          <p:cNvPr id="17412" name="Rectangle 3"/>
          <p:cNvSpPr>
            <a:spLocks noGrp="1" noChangeArrowheads="1"/>
          </p:cNvSpPr>
          <p:nvPr>
            <p:ph type="body" idx="1"/>
          </p:nvPr>
        </p:nvSpPr>
        <p:spPr>
          <a:xfrm>
            <a:off x="656665" y="1116106"/>
            <a:ext cx="8747312" cy="1578968"/>
          </a:xfrm>
          <a:noFill/>
        </p:spPr>
        <p:txBody>
          <a:bodyPr vert="horz" lIns="92075" tIns="46038" rIns="92075" bIns="46038" rtlCol="0">
            <a:noAutofit/>
          </a:bodyPr>
          <a:lstStyle/>
          <a:p>
            <a:pPr marL="523881" indent="-342900">
              <a:lnSpc>
                <a:spcPct val="200000"/>
              </a:lnSpc>
              <a:spcBef>
                <a:spcPts val="0"/>
              </a:spcBef>
            </a:pPr>
            <a:r>
              <a:rPr lang="en-US" altLang="en-US" sz="2400" dirty="0" smtClean="0">
                <a:cs typeface="Times New Roman" panose="02020603050405020304" pitchFamily="18" charset="0"/>
              </a:rPr>
              <a:t>Transportation network</a:t>
            </a:r>
          </a:p>
          <a:p>
            <a:pPr marL="523881" indent="-342900">
              <a:lnSpc>
                <a:spcPct val="200000"/>
              </a:lnSpc>
              <a:spcBef>
                <a:spcPts val="0"/>
              </a:spcBef>
            </a:pPr>
            <a:r>
              <a:rPr lang="en-US" altLang="en-US" sz="2400" dirty="0" smtClean="0">
                <a:cs typeface="Times New Roman" panose="02020603050405020304" pitchFamily="18" charset="0"/>
              </a:rPr>
              <a:t>World </a:t>
            </a:r>
            <a:r>
              <a:rPr lang="en-US" altLang="en-US" sz="2400" dirty="0">
                <a:cs typeface="Times New Roman" panose="02020603050405020304" pitchFamily="18" charset="0"/>
              </a:rPr>
              <a:t>Wide </a:t>
            </a:r>
            <a:r>
              <a:rPr lang="en-US" altLang="en-US" sz="2400" dirty="0" smtClean="0">
                <a:cs typeface="Times New Roman" panose="02020603050405020304" pitchFamily="18" charset="0"/>
              </a:rPr>
              <a:t>Web</a:t>
            </a:r>
            <a:endParaRPr lang="en-US" altLang="en-US" sz="2400" dirty="0">
              <a:cs typeface="Times New Roman" panose="02020603050405020304" pitchFamily="18" charset="0"/>
            </a:endParaRPr>
          </a:p>
        </p:txBody>
      </p:sp>
      <p:pic>
        <p:nvPicPr>
          <p:cNvPr id="35846" name="Picture 6" descr="http://www.hotelsneardcmetro.com/wp-content/uploads/2013/03/washington-dc-metro-station-with-hotels-close-b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8974" y="1263315"/>
            <a:ext cx="3110252" cy="2789405"/>
          </a:xfrm>
          <a:prstGeom prst="rect">
            <a:avLst/>
          </a:prstGeom>
          <a:noFill/>
          <a:extLst>
            <a:ext uri="{909E8E84-426E-40dd-AFC4-6F175D3DCCD1}">
              <a14:hiddenFill xmlns:a14="http://schemas.microsoft.com/office/drawing/2010/main">
                <a:solidFill>
                  <a:srgbClr val="FFFFFF"/>
                </a:solidFill>
              </a14:hiddenFill>
            </a:ext>
          </a:extLst>
        </p:spPr>
      </p:pic>
      <p:pic>
        <p:nvPicPr>
          <p:cNvPr id="35848" name="Picture 8" descr="http://www.vlib.us/web/opte.or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7725" y="1232639"/>
            <a:ext cx="2672455" cy="2850757"/>
          </a:xfrm>
          <a:prstGeom prst="rect">
            <a:avLst/>
          </a:prstGeom>
          <a:noFill/>
          <a:extLst>
            <a:ext uri="{909E8E84-426E-40dd-AFC4-6F175D3DCCD1}">
              <a14:hiddenFill xmlns:a14="http://schemas.microsoft.com/office/drawing/2010/main">
                <a:solidFill>
                  <a:srgbClr val="FFFFFF"/>
                </a:solidFill>
              </a14:hiddenFill>
            </a:ext>
          </a:extLst>
        </p:spPr>
      </p:pic>
      <p:pic>
        <p:nvPicPr>
          <p:cNvPr id="35850" name="Picture 10" descr="http://chem.ch.huji.ac.il/pics/bino.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8418" y="2658018"/>
            <a:ext cx="2842421" cy="258822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p:cNvSpPr txBox="1">
            <a:spLocks noChangeArrowheads="1"/>
          </p:cNvSpPr>
          <p:nvPr/>
        </p:nvSpPr>
        <p:spPr>
          <a:xfrm>
            <a:off x="656665" y="5156102"/>
            <a:ext cx="4952342" cy="1788460"/>
          </a:xfrm>
          <a:prstGeom prst="rect">
            <a:avLst/>
          </a:prstGeom>
          <a:noFill/>
        </p:spPr>
        <p:txBody>
          <a:bodyPr vert="horz" lIns="92075" tIns="46038" rIns="92075" bIns="4603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523881" indent="-342900">
              <a:lnSpc>
                <a:spcPct val="200000"/>
              </a:lnSpc>
              <a:spcBef>
                <a:spcPts val="0"/>
              </a:spcBef>
            </a:pPr>
            <a:r>
              <a:rPr lang="en-US" altLang="en-US" sz="2400" dirty="0" smtClean="0">
                <a:cs typeface="Times New Roman" panose="02020603050405020304" pitchFamily="18" charset="0"/>
              </a:rPr>
              <a:t>Molecular Structures</a:t>
            </a:r>
          </a:p>
          <a:p>
            <a:pPr marL="523881" indent="-342900">
              <a:lnSpc>
                <a:spcPct val="200000"/>
              </a:lnSpc>
              <a:spcBef>
                <a:spcPts val="0"/>
              </a:spcBef>
            </a:pPr>
            <a:r>
              <a:rPr lang="en-US" altLang="en-US" sz="2400" dirty="0">
                <a:cs typeface="Times New Roman" panose="02020603050405020304" pitchFamily="18" charset="0"/>
              </a:rPr>
              <a:t>Social or information </a:t>
            </a:r>
            <a:r>
              <a:rPr lang="en-US" altLang="en-US" sz="2400" dirty="0" smtClean="0">
                <a:cs typeface="Times New Roman" panose="02020603050405020304" pitchFamily="18" charset="0"/>
              </a:rPr>
              <a:t>networks</a:t>
            </a:r>
            <a:endParaRPr lang="en-US" altLang="en-US" sz="2400" dirty="0">
              <a:cs typeface="Times New Roman" panose="02020603050405020304" pitchFamily="18" charset="0"/>
            </a:endParaRPr>
          </a:p>
        </p:txBody>
      </p:sp>
      <p:pic>
        <p:nvPicPr>
          <p:cNvPr id="35852" name="Picture 12" descr="http://cdn1.tnwcdn.com/wp-content/blogs.dir/1/files/2013/11/social-network-link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09007" y="4199929"/>
            <a:ext cx="4670924" cy="2627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59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7" name="Picture 3" descr="fig18-1"/>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a:xfrm>
            <a:off x="3917950" y="1714500"/>
            <a:ext cx="4038600" cy="3733800"/>
          </a:xfrm>
          <a:noFill/>
        </p:spPr>
      </p:pic>
      <p:pic>
        <p:nvPicPr>
          <p:cNvPr id="31748" name="Picture 4" descr="fig18-2"/>
          <p:cNvPicPr>
            <a:picLocks noGrp="1" noChangeAspect="1" noChangeArrowheads="1"/>
          </p:cNvPicPr>
          <p:nvPr>
            <p:ph sz="quarter" idx="1"/>
          </p:nvPr>
        </p:nvPicPr>
        <p:blipFill>
          <a:blip r:embed="rId4">
            <a:extLst>
              <a:ext uri="{28A0092B-C50C-407E-A947-70E740481C1C}">
                <a14:useLocalDpi xmlns:a14="http://schemas.microsoft.com/office/drawing/2010/main" val="0"/>
              </a:ext>
            </a:extLst>
          </a:blip>
          <a:srcRect/>
          <a:stretch>
            <a:fillRect/>
          </a:stretch>
        </p:blipFill>
        <p:spPr>
          <a:xfrm>
            <a:off x="7696200" y="1943100"/>
            <a:ext cx="4191000" cy="3505200"/>
          </a:xfrm>
          <a:noFill/>
        </p:spPr>
      </p:pic>
      <p:pic>
        <p:nvPicPr>
          <p:cNvPr id="31749" name="Picture 5" descr="fig18-3"/>
          <p:cNvPicPr>
            <a:picLocks noGrp="1" noChangeAspect="1" noChangeArrowheads="1"/>
          </p:cNvPicPr>
          <p:nvPr>
            <p:ph sz="quarter" idx="2"/>
          </p:nvPr>
        </p:nvPicPr>
        <p:blipFill>
          <a:blip r:embed="rId5">
            <a:extLst>
              <a:ext uri="{28A0092B-C50C-407E-A947-70E740481C1C}">
                <a14:useLocalDpi xmlns:a14="http://schemas.microsoft.com/office/drawing/2010/main" val="0"/>
              </a:ext>
            </a:extLst>
          </a:blip>
          <a:srcRect/>
          <a:stretch>
            <a:fillRect/>
          </a:stretch>
        </p:blipFill>
        <p:spPr>
          <a:xfrm>
            <a:off x="107950" y="1735138"/>
            <a:ext cx="4267200" cy="3606800"/>
          </a:xfrm>
          <a:noFill/>
        </p:spPr>
      </p:pic>
      <p:sp>
        <p:nvSpPr>
          <p:cNvPr id="31750" name="Rectangle 2"/>
          <p:cNvSpPr>
            <a:spLocks noGrp="1" noChangeArrowheads="1"/>
          </p:cNvSpPr>
          <p:nvPr>
            <p:ph type="title" sz="quarter"/>
          </p:nvPr>
        </p:nvSpPr>
        <p:spPr/>
        <p:txBody>
          <a:bodyPr>
            <a:normAutofit fontScale="90000"/>
          </a:bodyPr>
          <a:lstStyle/>
          <a:p>
            <a:pPr eaLnBrk="1" hangingPunct="1"/>
            <a:r>
              <a:rPr lang="en-US" altLang="en-US" sz="3200" dirty="0"/>
              <a:t> </a:t>
            </a:r>
            <a:r>
              <a:rPr lang="en-US" altLang="en-US" sz="4900" dirty="0"/>
              <a:t>Uncorrelated Data</a:t>
            </a:r>
          </a:p>
        </p:txBody>
      </p:sp>
    </p:spTree>
    <p:extLst>
      <p:ext uri="{BB962C8B-B14F-4D97-AF65-F5344CB8AC3E}">
        <p14:creationId xmlns:p14="http://schemas.microsoft.com/office/powerpoint/2010/main" val="859033763"/>
      </p:ext>
    </p:extLst>
  </p:cSld>
  <p:clrMapOvr>
    <a:masterClrMapping/>
  </p:clrMapOvr>
  <p:transition xmlns:p14="http://schemas.microsoft.com/office/powerpoint/2010/main">
    <p:zoom/>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sz="quarter"/>
          </p:nvPr>
        </p:nvSpPr>
        <p:spPr/>
        <p:txBody>
          <a:bodyPr>
            <a:normAutofit fontScale="90000"/>
          </a:bodyPr>
          <a:lstStyle/>
          <a:p>
            <a:r>
              <a:rPr lang="en-US" dirty="0" smtClean="0"/>
              <a:t>Example: </a:t>
            </a:r>
            <a:r>
              <a:rPr lang="en-US" dirty="0"/>
              <a:t>C</a:t>
            </a:r>
            <a:r>
              <a:rPr lang="en-US" dirty="0" smtClean="0"/>
              <a:t>eramic Factory Study</a:t>
            </a:r>
            <a:endParaRPr lang="en-US" dirty="0"/>
          </a:p>
        </p:txBody>
      </p:sp>
      <p:sp>
        <p:nvSpPr>
          <p:cNvPr id="3" name="Content Placeholder 2"/>
          <p:cNvSpPr>
            <a:spLocks noGrp="1"/>
          </p:cNvSpPr>
          <p:nvPr>
            <p:ph sz="quarter" idx="1"/>
          </p:nvPr>
        </p:nvSpPr>
        <p:spPr/>
        <p:txBody>
          <a:bodyPr/>
          <a:lstStyle/>
          <a:p>
            <a:r>
              <a:rPr lang="en-US" dirty="0"/>
              <a:t>Run  Lab  Batch   Y      </a:t>
            </a:r>
            <a:r>
              <a:rPr lang="en-US" dirty="0" smtClean="0"/>
              <a:t>   X1   </a:t>
            </a:r>
            <a:r>
              <a:rPr lang="en-US" dirty="0"/>
              <a:t>X2   X3</a:t>
            </a:r>
          </a:p>
          <a:p>
            <a:r>
              <a:rPr lang="en-US" dirty="0"/>
              <a:t>   1    1   </a:t>
            </a:r>
            <a:r>
              <a:rPr lang="en-US" dirty="0" smtClean="0"/>
              <a:t>      </a:t>
            </a:r>
            <a:r>
              <a:rPr lang="en-US" dirty="0"/>
              <a:t>1   608.781  -1   -1   -1</a:t>
            </a:r>
          </a:p>
          <a:p>
            <a:r>
              <a:rPr lang="en-US" dirty="0"/>
              <a:t>   2    1   </a:t>
            </a:r>
            <a:r>
              <a:rPr lang="en-US" dirty="0" smtClean="0"/>
              <a:t>      </a:t>
            </a:r>
            <a:r>
              <a:rPr lang="en-US" dirty="0"/>
              <a:t>2   569.670  -1   -1   -1</a:t>
            </a:r>
          </a:p>
          <a:p>
            <a:r>
              <a:rPr lang="en-US" dirty="0"/>
              <a:t>   3    1    </a:t>
            </a:r>
            <a:r>
              <a:rPr lang="en-US" dirty="0" smtClean="0"/>
              <a:t>     1   </a:t>
            </a:r>
            <a:r>
              <a:rPr lang="en-US" dirty="0"/>
              <a:t>689.556  -1   -1   -1</a:t>
            </a:r>
          </a:p>
          <a:p>
            <a:r>
              <a:rPr lang="en-US" dirty="0"/>
              <a:t>   4    1   </a:t>
            </a:r>
            <a:r>
              <a:rPr lang="en-US" dirty="0" smtClean="0"/>
              <a:t>      </a:t>
            </a:r>
            <a:r>
              <a:rPr lang="en-US" dirty="0"/>
              <a:t>2   747.541  -1   -1   -1</a:t>
            </a:r>
          </a:p>
          <a:p>
            <a:r>
              <a:rPr lang="en-US" dirty="0"/>
              <a:t>   5    1    </a:t>
            </a:r>
            <a:r>
              <a:rPr lang="en-US" dirty="0" smtClean="0"/>
              <a:t>     1   </a:t>
            </a:r>
            <a:r>
              <a:rPr lang="en-US" dirty="0"/>
              <a:t>618.134  -1   -1   -1</a:t>
            </a:r>
          </a:p>
          <a:p>
            <a:r>
              <a:rPr lang="en-US" dirty="0"/>
              <a:t>   6    1    </a:t>
            </a:r>
            <a:r>
              <a:rPr lang="en-US" dirty="0" smtClean="0"/>
              <a:t>     2   </a:t>
            </a:r>
            <a:r>
              <a:rPr lang="en-US" dirty="0"/>
              <a:t>612.182  -1   -1   -1</a:t>
            </a:r>
          </a:p>
          <a:p>
            <a:r>
              <a:rPr lang="en-US" dirty="0"/>
              <a:t>   7    1   </a:t>
            </a:r>
            <a:r>
              <a:rPr lang="en-US" dirty="0" smtClean="0"/>
              <a:t>      </a:t>
            </a:r>
            <a:r>
              <a:rPr lang="en-US" dirty="0"/>
              <a:t>1   680.203  -1   -1   -1</a:t>
            </a:r>
          </a:p>
          <a:p>
            <a:r>
              <a:rPr lang="en-US" dirty="0"/>
              <a:t>   8    1    </a:t>
            </a:r>
            <a:r>
              <a:rPr lang="en-US" dirty="0" smtClean="0"/>
              <a:t>     2   </a:t>
            </a:r>
            <a:r>
              <a:rPr lang="en-US" dirty="0"/>
              <a:t>607.766  -1   -1   -1</a:t>
            </a:r>
          </a:p>
          <a:p>
            <a:r>
              <a:rPr lang="en-US" dirty="0"/>
              <a:t>   9    1    </a:t>
            </a:r>
            <a:r>
              <a:rPr lang="en-US" dirty="0" smtClean="0"/>
              <a:t>     1   </a:t>
            </a:r>
            <a:r>
              <a:rPr lang="en-US" dirty="0"/>
              <a:t>726.232  -1   -1   -</a:t>
            </a:r>
            <a:r>
              <a:rPr lang="en-US" dirty="0" smtClean="0"/>
              <a:t>1</a:t>
            </a:r>
          </a:p>
          <a:p>
            <a:r>
              <a:rPr lang="en-US" dirty="0" smtClean="0"/>
              <a:t>…..</a:t>
            </a:r>
          </a:p>
          <a:p>
            <a:r>
              <a:rPr lang="en-US" dirty="0" smtClean="0"/>
              <a:t>……</a:t>
            </a:r>
            <a:endParaRPr lang="en-US" dirty="0"/>
          </a:p>
        </p:txBody>
      </p:sp>
      <p:sp>
        <p:nvSpPr>
          <p:cNvPr id="4" name="Content Placeholder 3"/>
          <p:cNvSpPr>
            <a:spLocks noGrp="1"/>
          </p:cNvSpPr>
          <p:nvPr>
            <p:ph sz="quarter" idx="2"/>
          </p:nvPr>
        </p:nvSpPr>
        <p:spPr/>
        <p:txBody>
          <a:bodyPr/>
          <a:lstStyle/>
          <a:p>
            <a:r>
              <a:rPr lang="en-US" dirty="0" smtClean="0"/>
              <a:t>Ceramic strength – Y</a:t>
            </a:r>
          </a:p>
          <a:p>
            <a:r>
              <a:rPr lang="en-US" dirty="0" smtClean="0"/>
              <a:t>The factory has different batches and </a:t>
            </a:r>
            <a:r>
              <a:rPr lang="en-US" dirty="0" err="1" smtClean="0"/>
              <a:t>and</a:t>
            </a:r>
            <a:r>
              <a:rPr lang="en-US" dirty="0" smtClean="0"/>
              <a:t> made in different labs.</a:t>
            </a:r>
          </a:p>
          <a:p>
            <a:r>
              <a:rPr lang="en-US" dirty="0" smtClean="0"/>
              <a:t>X1, X2, X3 are machine related factors</a:t>
            </a:r>
          </a:p>
          <a:p>
            <a:pPr lvl="1"/>
            <a:r>
              <a:rPr lang="en-US" dirty="0"/>
              <a:t>Table speed (X1)</a:t>
            </a:r>
          </a:p>
          <a:p>
            <a:pPr lvl="1"/>
            <a:r>
              <a:rPr lang="en-US" dirty="0"/>
              <a:t>Down feed rate (X2)</a:t>
            </a:r>
          </a:p>
          <a:p>
            <a:pPr lvl="1"/>
            <a:r>
              <a:rPr lang="en-US" dirty="0"/>
              <a:t>Wheel grit size (X3)</a:t>
            </a:r>
          </a:p>
          <a:p>
            <a:pPr lvl="1"/>
            <a:r>
              <a:rPr lang="en-US" dirty="0"/>
              <a:t>Direction (X4</a:t>
            </a:r>
            <a:r>
              <a:rPr lang="en-US" dirty="0" smtClean="0"/>
              <a:t>)</a:t>
            </a:r>
          </a:p>
          <a:p>
            <a:pPr lvl="1"/>
            <a:endParaRPr lang="en-US" dirty="0"/>
          </a:p>
          <a:p>
            <a:r>
              <a:rPr lang="en-US" dirty="0" smtClean="0"/>
              <a:t>Batch wise analysis of strength</a:t>
            </a:r>
          </a:p>
          <a:p>
            <a:r>
              <a:rPr lang="en-US" dirty="0" smtClean="0"/>
              <a:t>Lab wise analysis of strength</a:t>
            </a:r>
          </a:p>
          <a:p>
            <a:r>
              <a:rPr lang="en-US" dirty="0"/>
              <a:t>e</a:t>
            </a:r>
            <a:r>
              <a:rPr lang="en-US" dirty="0" smtClean="0"/>
              <a:t>tc.</a:t>
            </a:r>
            <a:endParaRPr lang="en-US" dirty="0"/>
          </a:p>
          <a:p>
            <a:endParaRPr lang="en-US" dirty="0"/>
          </a:p>
        </p:txBody>
      </p:sp>
      <p:sp>
        <p:nvSpPr>
          <p:cNvPr id="8" name="Rectangle 7"/>
          <p:cNvSpPr/>
          <p:nvPr/>
        </p:nvSpPr>
        <p:spPr>
          <a:xfrm>
            <a:off x="6096000" y="6474541"/>
            <a:ext cx="5910826" cy="338554"/>
          </a:xfrm>
          <a:prstGeom prst="rect">
            <a:avLst/>
          </a:prstGeom>
        </p:spPr>
        <p:txBody>
          <a:bodyPr wrap="square">
            <a:spAutoFit/>
          </a:bodyPr>
          <a:lstStyle/>
          <a:p>
            <a:r>
              <a:rPr lang="en-US" sz="1600" dirty="0"/>
              <a:t>https://www.itl.nist.gov/div898/handbook/eda/section4/eda42a.htm</a:t>
            </a:r>
          </a:p>
        </p:txBody>
      </p:sp>
    </p:spTree>
    <p:extLst>
      <p:ext uri="{BB962C8B-B14F-4D97-AF65-F5344CB8AC3E}">
        <p14:creationId xmlns:p14="http://schemas.microsoft.com/office/powerpoint/2010/main" val="481695991"/>
      </p:ext>
    </p:extLst>
  </p:cSld>
  <p:clrMapOvr>
    <a:masterClrMapping/>
  </p:clrMapOvr>
  <p:transition xmlns:p14="http://schemas.microsoft.com/office/powerpoint/2010/main">
    <p:zoom/>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sz="quarter"/>
          </p:nvPr>
        </p:nvSpPr>
        <p:spPr>
          <a:xfrm>
            <a:off x="203200" y="304800"/>
            <a:ext cx="4147574" cy="609600"/>
          </a:xfrm>
        </p:spPr>
        <p:txBody>
          <a:bodyPr>
            <a:normAutofit fontScale="90000"/>
          </a:bodyPr>
          <a:lstStyle/>
          <a:p>
            <a:r>
              <a:rPr lang="en-US" dirty="0" smtClean="0"/>
              <a:t>Basic Analysis</a:t>
            </a:r>
            <a:endParaRPr lang="en-US" dirty="0"/>
          </a:p>
        </p:txBody>
      </p:sp>
      <p:sp>
        <p:nvSpPr>
          <p:cNvPr id="3" name="Content Placeholder 2"/>
          <p:cNvSpPr>
            <a:spLocks noGrp="1"/>
          </p:cNvSpPr>
          <p:nvPr>
            <p:ph sz="quarter" idx="1"/>
          </p:nvPr>
        </p:nvSpPr>
        <p:spPr>
          <a:xfrm>
            <a:off x="0" y="1026828"/>
            <a:ext cx="1607574" cy="448011"/>
          </a:xfrm>
        </p:spPr>
        <p:txBody>
          <a:bodyPr/>
          <a:lstStyle/>
          <a:p>
            <a:r>
              <a:rPr lang="en-US" dirty="0" smtClean="0"/>
              <a:t>Strength</a:t>
            </a:r>
          </a:p>
          <a:p>
            <a:endParaRPr lang="en-US" dirty="0"/>
          </a:p>
        </p:txBody>
      </p:sp>
      <p:sp>
        <p:nvSpPr>
          <p:cNvPr id="4" name="Content Placeholder 3"/>
          <p:cNvSpPr>
            <a:spLocks noGrp="1"/>
          </p:cNvSpPr>
          <p:nvPr>
            <p:ph sz="quarter" idx="2"/>
          </p:nvPr>
        </p:nvSpPr>
        <p:spPr>
          <a:xfrm>
            <a:off x="6705600" y="235968"/>
            <a:ext cx="5486400" cy="2514600"/>
          </a:xfrm>
        </p:spPr>
        <p:txBody>
          <a:bodyPr/>
          <a:lstStyle/>
          <a:p>
            <a:r>
              <a:rPr lang="en-US" dirty="0" smtClean="0"/>
              <a:t>Run-Sequence Plot:</a:t>
            </a:r>
          </a:p>
          <a:p>
            <a:pPr lvl="1"/>
            <a:r>
              <a:rPr lang="en-US" dirty="0" smtClean="0"/>
              <a:t>Most </a:t>
            </a:r>
            <a:r>
              <a:rPr lang="en-US" dirty="0"/>
              <a:t>of the points are in the range 500 to 750. However, there are about half a dozen points in the 300 to 450 range that may require special attention.</a:t>
            </a:r>
          </a:p>
        </p:txBody>
      </p:sp>
      <p:sp>
        <p:nvSpPr>
          <p:cNvPr id="5" name="Content Placeholder 4"/>
          <p:cNvSpPr>
            <a:spLocks noGrp="1"/>
          </p:cNvSpPr>
          <p:nvPr>
            <p:ph sz="quarter" idx="3"/>
          </p:nvPr>
        </p:nvSpPr>
        <p:spPr>
          <a:xfrm>
            <a:off x="0" y="5038677"/>
            <a:ext cx="5486400" cy="1713274"/>
          </a:xfrm>
        </p:spPr>
        <p:txBody>
          <a:bodyPr/>
          <a:lstStyle/>
          <a:p>
            <a:r>
              <a:rPr lang="en-US" dirty="0"/>
              <a:t>The lag plot (the upper right corner) </a:t>
            </a:r>
            <a:endParaRPr lang="en-US" dirty="0" smtClean="0"/>
          </a:p>
          <a:p>
            <a:pPr lvl="1"/>
            <a:r>
              <a:rPr lang="en-US" dirty="0" smtClean="0"/>
              <a:t>does </a:t>
            </a:r>
            <a:r>
              <a:rPr lang="en-US" dirty="0"/>
              <a:t>not show any significant structure. This is another tool for detecting any potential time effect.</a:t>
            </a:r>
          </a:p>
        </p:txBody>
      </p:sp>
      <p:sp>
        <p:nvSpPr>
          <p:cNvPr id="6" name="Content Placeholder 5"/>
          <p:cNvSpPr>
            <a:spLocks noGrp="1"/>
          </p:cNvSpPr>
          <p:nvPr>
            <p:ph sz="quarter" idx="4"/>
          </p:nvPr>
        </p:nvSpPr>
        <p:spPr>
          <a:xfrm>
            <a:off x="6705600" y="3224980"/>
            <a:ext cx="5486400" cy="3633020"/>
          </a:xfrm>
        </p:spPr>
        <p:txBody>
          <a:bodyPr/>
          <a:lstStyle/>
          <a:p>
            <a:r>
              <a:rPr lang="en-US" dirty="0"/>
              <a:t>The histogram (the lower left corner) </a:t>
            </a:r>
            <a:endParaRPr lang="en-US" dirty="0" smtClean="0"/>
          </a:p>
          <a:p>
            <a:pPr lvl="1"/>
            <a:r>
              <a:rPr lang="en-US" dirty="0" smtClean="0"/>
              <a:t>shows </a:t>
            </a:r>
            <a:r>
              <a:rPr lang="en-US" dirty="0"/>
              <a:t>the response appears to be reasonably symmetric, but with a bimodal distribution.</a:t>
            </a:r>
          </a:p>
          <a:p>
            <a:r>
              <a:rPr lang="en-US" dirty="0"/>
              <a:t>The normal probability plot (the lower right corner) </a:t>
            </a:r>
            <a:endParaRPr lang="en-US" dirty="0" smtClean="0"/>
          </a:p>
          <a:p>
            <a:pPr lvl="1"/>
            <a:r>
              <a:rPr lang="en-US" dirty="0" smtClean="0"/>
              <a:t>shows </a:t>
            </a:r>
            <a:r>
              <a:rPr lang="en-US" dirty="0"/>
              <a:t>some curvature indicating that distributions other than the normal may provide a better fit.</a:t>
            </a:r>
          </a:p>
        </p:txBody>
      </p:sp>
      <p:pic>
        <p:nvPicPr>
          <p:cNvPr id="8" name="Picture 7"/>
          <p:cNvPicPr>
            <a:picLocks noChangeAspect="1"/>
          </p:cNvPicPr>
          <p:nvPr/>
        </p:nvPicPr>
        <p:blipFill>
          <a:blip r:embed="rId2"/>
          <a:stretch>
            <a:fillRect/>
          </a:stretch>
        </p:blipFill>
        <p:spPr>
          <a:xfrm>
            <a:off x="1472329" y="1372040"/>
            <a:ext cx="5368517" cy="3705880"/>
          </a:xfrm>
          <a:prstGeom prst="rect">
            <a:avLst/>
          </a:prstGeom>
        </p:spPr>
      </p:pic>
    </p:spTree>
    <p:extLst>
      <p:ext uri="{BB962C8B-B14F-4D97-AF65-F5344CB8AC3E}">
        <p14:creationId xmlns:p14="http://schemas.microsoft.com/office/powerpoint/2010/main" val="3427069399"/>
      </p:ext>
    </p:extLst>
  </p:cSld>
  <p:clrMapOvr>
    <a:masterClrMapping/>
  </p:clrMapOvr>
  <p:transition xmlns:p14="http://schemas.microsoft.com/office/powerpoint/2010/main">
    <p:zoom/>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uiExpand="1" build="p"/>
      <p:bldP spid="6"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sz="quarter"/>
          </p:nvPr>
        </p:nvSpPr>
        <p:spPr>
          <a:xfrm>
            <a:off x="203200" y="304800"/>
            <a:ext cx="5106219" cy="609600"/>
          </a:xfrm>
        </p:spPr>
        <p:txBody>
          <a:bodyPr>
            <a:normAutofit fontScale="90000"/>
          </a:bodyPr>
          <a:lstStyle/>
          <a:p>
            <a:r>
              <a:rPr lang="en-US" dirty="0" smtClean="0"/>
              <a:t>Batch Analysis</a:t>
            </a:r>
            <a:endParaRPr lang="en-US" dirty="0"/>
          </a:p>
        </p:txBody>
      </p:sp>
      <p:sp>
        <p:nvSpPr>
          <p:cNvPr id="3" name="Content Placeholder 2"/>
          <p:cNvSpPr>
            <a:spLocks noGrp="1"/>
          </p:cNvSpPr>
          <p:nvPr>
            <p:ph sz="quarter" idx="1"/>
          </p:nvPr>
        </p:nvSpPr>
        <p:spPr>
          <a:xfrm>
            <a:off x="203200" y="1278194"/>
            <a:ext cx="5563419" cy="3470787"/>
          </a:xfrm>
        </p:spPr>
        <p:txBody>
          <a:bodyPr/>
          <a:lstStyle/>
          <a:p>
            <a:r>
              <a:rPr lang="en-US" sz="2000" dirty="0"/>
              <a:t>There does appear to be a batch effect.</a:t>
            </a:r>
          </a:p>
          <a:p>
            <a:r>
              <a:rPr lang="en-US" sz="2000" dirty="0"/>
              <a:t>The batch 1 responses are centered at 700 while the batch 2 responses are centered at 625. That is, the batch effect is approximately 75 units.</a:t>
            </a:r>
          </a:p>
          <a:p>
            <a:r>
              <a:rPr lang="en-US" sz="2000" dirty="0"/>
              <a:t>The variability is comparable for the 2 batches.</a:t>
            </a:r>
          </a:p>
          <a:p>
            <a:r>
              <a:rPr lang="en-US" sz="2000" dirty="0"/>
              <a:t>Batch 1 has some </a:t>
            </a:r>
            <a:r>
              <a:rPr lang="en-US" sz="2000" dirty="0" err="1"/>
              <a:t>skewness</a:t>
            </a:r>
            <a:r>
              <a:rPr lang="en-US" sz="2000" dirty="0"/>
              <a:t> in the lower tail. Batch 2 has some </a:t>
            </a:r>
            <a:r>
              <a:rPr lang="en-US" sz="2000" dirty="0" err="1"/>
              <a:t>skewness</a:t>
            </a:r>
            <a:r>
              <a:rPr lang="en-US" sz="2000" dirty="0"/>
              <a:t> in the center of the distribution, but not as much in the tails compared to batch 1.</a:t>
            </a:r>
          </a:p>
          <a:p>
            <a:r>
              <a:rPr lang="en-US" sz="2000" dirty="0"/>
              <a:t>Both batches have a few low-lying points.</a:t>
            </a:r>
          </a:p>
        </p:txBody>
      </p:sp>
      <p:pic>
        <p:nvPicPr>
          <p:cNvPr id="8" name="Picture 7"/>
          <p:cNvPicPr>
            <a:picLocks noChangeAspect="1"/>
          </p:cNvPicPr>
          <p:nvPr/>
        </p:nvPicPr>
        <p:blipFill>
          <a:blip r:embed="rId2"/>
          <a:stretch>
            <a:fillRect/>
          </a:stretch>
        </p:blipFill>
        <p:spPr>
          <a:xfrm>
            <a:off x="5843940" y="-38392"/>
            <a:ext cx="4840134" cy="3566414"/>
          </a:xfrm>
          <a:prstGeom prst="rect">
            <a:avLst/>
          </a:prstGeom>
        </p:spPr>
      </p:pic>
      <p:pic>
        <p:nvPicPr>
          <p:cNvPr id="9" name="Picture 8"/>
          <p:cNvPicPr>
            <a:picLocks noChangeAspect="1"/>
          </p:cNvPicPr>
          <p:nvPr/>
        </p:nvPicPr>
        <p:blipFill>
          <a:blip r:embed="rId3"/>
          <a:stretch>
            <a:fillRect/>
          </a:stretch>
        </p:blipFill>
        <p:spPr>
          <a:xfrm>
            <a:off x="5245819" y="3665675"/>
            <a:ext cx="4332441" cy="3192325"/>
          </a:xfrm>
          <a:prstGeom prst="rect">
            <a:avLst/>
          </a:prstGeom>
        </p:spPr>
      </p:pic>
      <p:sp>
        <p:nvSpPr>
          <p:cNvPr id="10" name="Rectangle 9"/>
          <p:cNvSpPr/>
          <p:nvPr/>
        </p:nvSpPr>
        <p:spPr>
          <a:xfrm>
            <a:off x="203200" y="5405616"/>
            <a:ext cx="5309419" cy="1261884"/>
          </a:xfrm>
          <a:prstGeom prst="rect">
            <a:avLst/>
          </a:prstGeom>
        </p:spPr>
        <p:txBody>
          <a:bodyPr wrap="square">
            <a:spAutoFit/>
          </a:bodyPr>
          <a:lstStyle/>
          <a:p>
            <a:r>
              <a:rPr lang="en-US" dirty="0"/>
              <a:t>Except for a few points in the right tail, the batch 1 values have higher quantiles than the batch 2 values. This implies that batch 1 has a greater location value than batch 2.</a:t>
            </a:r>
          </a:p>
        </p:txBody>
      </p:sp>
      <p:pic>
        <p:nvPicPr>
          <p:cNvPr id="11" name="Picture 10"/>
          <p:cNvPicPr>
            <a:picLocks noChangeAspect="1"/>
          </p:cNvPicPr>
          <p:nvPr/>
        </p:nvPicPr>
        <p:blipFill>
          <a:blip r:embed="rId4"/>
          <a:stretch>
            <a:fillRect/>
          </a:stretch>
        </p:blipFill>
        <p:spPr>
          <a:xfrm>
            <a:off x="8653104" y="4191000"/>
            <a:ext cx="3619500" cy="2667000"/>
          </a:xfrm>
          <a:prstGeom prst="rect">
            <a:avLst/>
          </a:prstGeom>
        </p:spPr>
      </p:pic>
    </p:spTree>
    <p:extLst>
      <p:ext uri="{BB962C8B-B14F-4D97-AF65-F5344CB8AC3E}">
        <p14:creationId xmlns:p14="http://schemas.microsoft.com/office/powerpoint/2010/main" val="3078933071"/>
      </p:ext>
    </p:extLst>
  </p:cSld>
  <p:clrMapOvr>
    <a:masterClrMapping/>
  </p:clrMapOvr>
  <p:transition xmlns:p14="http://schemas.microsoft.com/office/powerpoint/2010/main">
    <p:zoom/>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sz="quarter"/>
          </p:nvPr>
        </p:nvSpPr>
        <p:spPr/>
        <p:txBody>
          <a:bodyPr>
            <a:normAutofit fontScale="90000"/>
          </a:bodyPr>
          <a:lstStyle/>
          <a:p>
            <a:r>
              <a:rPr lang="en-US" dirty="0" smtClean="0"/>
              <a:t>Lab wise Analysis</a:t>
            </a:r>
            <a:endParaRPr lang="en-US" dirty="0"/>
          </a:p>
        </p:txBody>
      </p:sp>
      <p:sp>
        <p:nvSpPr>
          <p:cNvPr id="7" name="Slide Number Placeholder 6"/>
          <p:cNvSpPr>
            <a:spLocks noGrp="1"/>
          </p:cNvSpPr>
          <p:nvPr>
            <p:ph type="sldNum" sz="quarter" idx="10"/>
          </p:nvPr>
        </p:nvSpPr>
        <p:spPr/>
        <p:txBody>
          <a:bodyPr/>
          <a:lstStyle/>
          <a:p>
            <a:fld id="{04F52F42-01D7-4758-AD42-3F87F929CD2D}" type="slidenum">
              <a:rPr lang="en-US" altLang="en-US" smtClean="0"/>
              <a:pPr/>
              <a:t>44</a:t>
            </a:fld>
            <a:endParaRPr lang="en-US" altLang="en-US"/>
          </a:p>
        </p:txBody>
      </p:sp>
      <p:pic>
        <p:nvPicPr>
          <p:cNvPr id="8" name="Picture 7"/>
          <p:cNvPicPr>
            <a:picLocks noChangeAspect="1"/>
          </p:cNvPicPr>
          <p:nvPr/>
        </p:nvPicPr>
        <p:blipFill>
          <a:blip r:embed="rId3"/>
          <a:stretch>
            <a:fillRect/>
          </a:stretch>
        </p:blipFill>
        <p:spPr>
          <a:xfrm>
            <a:off x="0" y="1774722"/>
            <a:ext cx="5219700" cy="3846094"/>
          </a:xfrm>
          <a:prstGeom prst="rect">
            <a:avLst/>
          </a:prstGeom>
        </p:spPr>
      </p:pic>
      <p:pic>
        <p:nvPicPr>
          <p:cNvPr id="9" name="Picture 8"/>
          <p:cNvPicPr>
            <a:picLocks noChangeAspect="1"/>
          </p:cNvPicPr>
          <p:nvPr/>
        </p:nvPicPr>
        <p:blipFill>
          <a:blip r:embed="rId4"/>
          <a:stretch>
            <a:fillRect/>
          </a:stretch>
        </p:blipFill>
        <p:spPr>
          <a:xfrm>
            <a:off x="5219700" y="2005771"/>
            <a:ext cx="3843020" cy="2831699"/>
          </a:xfrm>
          <a:prstGeom prst="rect">
            <a:avLst/>
          </a:prstGeom>
        </p:spPr>
      </p:pic>
      <p:pic>
        <p:nvPicPr>
          <p:cNvPr id="10" name="Picture 9"/>
          <p:cNvPicPr>
            <a:picLocks noChangeAspect="1"/>
          </p:cNvPicPr>
          <p:nvPr/>
        </p:nvPicPr>
        <p:blipFill>
          <a:blip r:embed="rId5"/>
          <a:stretch>
            <a:fillRect/>
          </a:stretch>
        </p:blipFill>
        <p:spPr>
          <a:xfrm>
            <a:off x="8572500" y="4151671"/>
            <a:ext cx="3619500" cy="2667000"/>
          </a:xfrm>
          <a:prstGeom prst="rect">
            <a:avLst/>
          </a:prstGeom>
        </p:spPr>
      </p:pic>
      <p:sp>
        <p:nvSpPr>
          <p:cNvPr id="11" name="Rectangle 10"/>
          <p:cNvSpPr/>
          <p:nvPr/>
        </p:nvSpPr>
        <p:spPr>
          <a:xfrm>
            <a:off x="809318" y="5694558"/>
            <a:ext cx="7893665" cy="1200329"/>
          </a:xfrm>
          <a:prstGeom prst="rect">
            <a:avLst/>
          </a:prstGeom>
        </p:spPr>
        <p:txBody>
          <a:bodyPr wrap="square">
            <a:spAutoFit/>
          </a:bodyPr>
          <a:lstStyle/>
          <a:p>
            <a:r>
              <a:rPr lang="en-US" sz="1800" dirty="0" smtClean="0"/>
              <a:t>Batch 2: The </a:t>
            </a:r>
            <a:r>
              <a:rPr lang="en-US" sz="1800" dirty="0"/>
              <a:t>medians are in the range 550 to 600.</a:t>
            </a:r>
          </a:p>
          <a:p>
            <a:r>
              <a:rPr lang="en-US" sz="1800" dirty="0"/>
              <a:t>There is a bit more variability, across the labs, for batch2 compared to batch 1.</a:t>
            </a:r>
          </a:p>
          <a:p>
            <a:r>
              <a:rPr lang="en-US" sz="1800" dirty="0"/>
              <a:t>Six of the eight labs show outliers on the high side. Three of the labs show outliers on the low side.</a:t>
            </a:r>
          </a:p>
        </p:txBody>
      </p:sp>
      <p:sp>
        <p:nvSpPr>
          <p:cNvPr id="12" name="Rectangle 11"/>
          <p:cNvSpPr/>
          <p:nvPr/>
        </p:nvSpPr>
        <p:spPr>
          <a:xfrm>
            <a:off x="6045200" y="1069728"/>
            <a:ext cx="6096000" cy="923330"/>
          </a:xfrm>
          <a:prstGeom prst="rect">
            <a:avLst/>
          </a:prstGeom>
        </p:spPr>
        <p:txBody>
          <a:bodyPr>
            <a:spAutoFit/>
          </a:bodyPr>
          <a:lstStyle/>
          <a:p>
            <a:r>
              <a:rPr lang="en-US" sz="1800" dirty="0" smtClean="0"/>
              <a:t>Batch 1: Each </a:t>
            </a:r>
            <a:r>
              <a:rPr lang="en-US" sz="1800" dirty="0"/>
              <a:t>of the labs has a median in the 650 to 700 range.</a:t>
            </a:r>
          </a:p>
          <a:p>
            <a:r>
              <a:rPr lang="en-US" sz="1800" dirty="0"/>
              <a:t>The variability is relatively constant across the labs.</a:t>
            </a:r>
          </a:p>
          <a:p>
            <a:r>
              <a:rPr lang="en-US" sz="1800" dirty="0"/>
              <a:t>Each of the labs has at least one outlier on the low side.</a:t>
            </a:r>
          </a:p>
        </p:txBody>
      </p:sp>
      <p:sp>
        <p:nvSpPr>
          <p:cNvPr id="13" name="Rectangle 12"/>
          <p:cNvSpPr/>
          <p:nvPr/>
        </p:nvSpPr>
        <p:spPr>
          <a:xfrm>
            <a:off x="0" y="1139475"/>
            <a:ext cx="6096000" cy="923330"/>
          </a:xfrm>
          <a:prstGeom prst="rect">
            <a:avLst/>
          </a:prstGeom>
        </p:spPr>
        <p:txBody>
          <a:bodyPr>
            <a:spAutoFit/>
          </a:bodyPr>
          <a:lstStyle/>
          <a:p>
            <a:r>
              <a:rPr lang="en-US" sz="1800" dirty="0" smtClean="0"/>
              <a:t>Overall: There </a:t>
            </a:r>
            <a:r>
              <a:rPr lang="en-US" sz="1800" dirty="0"/>
              <a:t>is minor variation in the medians for the 8 labs.</a:t>
            </a:r>
          </a:p>
          <a:p>
            <a:r>
              <a:rPr lang="en-US" sz="1800" dirty="0"/>
              <a:t>The scales are relatively constant for the labs.</a:t>
            </a:r>
          </a:p>
          <a:p>
            <a:r>
              <a:rPr lang="en-US" sz="1800" dirty="0"/>
              <a:t>Two of the labs (3 and 5) have outliers on the low side.</a:t>
            </a:r>
          </a:p>
        </p:txBody>
      </p:sp>
    </p:spTree>
    <p:extLst>
      <p:ext uri="{BB962C8B-B14F-4D97-AF65-F5344CB8AC3E}">
        <p14:creationId xmlns:p14="http://schemas.microsoft.com/office/powerpoint/2010/main" val="987538046"/>
      </p:ext>
    </p:extLst>
  </p:cSld>
  <p:clrMapOvr>
    <a:masterClrMapping/>
  </p:clrMapOvr>
  <p:transition xmlns:p14="http://schemas.microsoft.com/office/powerpoint/2010/main">
    <p:zoom/>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571500" y="228600"/>
            <a:ext cx="11106150" cy="838200"/>
          </a:xfrm>
        </p:spPr>
        <p:txBody>
          <a:bodyPr>
            <a:normAutofit/>
          </a:bodyPr>
          <a:lstStyle/>
          <a:p>
            <a:r>
              <a:rPr lang="en-US" altLang="en-US" dirty="0" smtClean="0"/>
              <a:t>Chapter 2.  </a:t>
            </a:r>
            <a:r>
              <a:rPr lang="en-US" altLang="en-US" dirty="0"/>
              <a:t>Getting to Know Your Data</a:t>
            </a:r>
            <a:endParaRPr lang="en-US" altLang="en-US" dirty="0" smtClean="0"/>
          </a:p>
        </p:txBody>
      </p:sp>
      <p:sp>
        <p:nvSpPr>
          <p:cNvPr id="16388" name="Rectangle 3"/>
          <p:cNvSpPr>
            <a:spLocks noGrp="1" noChangeArrowheads="1"/>
          </p:cNvSpPr>
          <p:nvPr>
            <p:ph type="body" idx="1"/>
          </p:nvPr>
        </p:nvSpPr>
        <p:spPr>
          <a:xfrm>
            <a:off x="663388" y="1294960"/>
            <a:ext cx="10865223" cy="5257800"/>
          </a:xfrm>
        </p:spPr>
        <p:txBody>
          <a:bodyPr/>
          <a:lstStyle/>
          <a:p>
            <a:pPr>
              <a:lnSpc>
                <a:spcPct val="200000"/>
              </a:lnSpc>
            </a:pPr>
            <a:r>
              <a:rPr lang="en-US" altLang="en-US" sz="3200" dirty="0" smtClean="0"/>
              <a:t>Data </a:t>
            </a:r>
            <a:r>
              <a:rPr lang="en-US" altLang="en-US" sz="3200" dirty="0"/>
              <a:t>Objects and Attribute Types</a:t>
            </a:r>
          </a:p>
          <a:p>
            <a:pPr>
              <a:lnSpc>
                <a:spcPct val="200000"/>
              </a:lnSpc>
            </a:pPr>
            <a:r>
              <a:rPr lang="en-US" altLang="en-US" sz="3200" dirty="0"/>
              <a:t>Basic Statistical Descriptions of Data</a:t>
            </a:r>
          </a:p>
          <a:p>
            <a:pPr>
              <a:lnSpc>
                <a:spcPct val="200000"/>
              </a:lnSpc>
            </a:pPr>
            <a:r>
              <a:rPr lang="en-US" altLang="en-US" sz="3200" dirty="0"/>
              <a:t>Data Visualization</a:t>
            </a:r>
          </a:p>
          <a:p>
            <a:pPr>
              <a:lnSpc>
                <a:spcPct val="200000"/>
              </a:lnSpc>
            </a:pPr>
            <a:r>
              <a:rPr lang="en-US" altLang="en-US" sz="3200" dirty="0"/>
              <a:t>Measuring Data Similarity and Dissimilarity</a:t>
            </a:r>
          </a:p>
          <a:p>
            <a:pPr>
              <a:lnSpc>
                <a:spcPct val="200000"/>
              </a:lnSpc>
            </a:pPr>
            <a:r>
              <a:rPr lang="en-US" altLang="en-US" sz="3200" dirty="0" smtClean="0"/>
              <a:t>Summary</a:t>
            </a:r>
            <a:endParaRPr lang="en-US" altLang="en-US" sz="3200" dirty="0"/>
          </a:p>
        </p:txBody>
      </p:sp>
      <p:sp>
        <p:nvSpPr>
          <p:cNvPr id="5" name="AutoShape 4"/>
          <p:cNvSpPr>
            <a:spLocks noChangeArrowheads="1"/>
          </p:cNvSpPr>
          <p:nvPr/>
        </p:nvSpPr>
        <p:spPr bwMode="auto">
          <a:xfrm rot="9694931">
            <a:off x="4619625" y="3609975"/>
            <a:ext cx="450850" cy="4857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CC99"/>
          </a:solidFill>
          <a:ln w="9525">
            <a:solidFill>
              <a:schemeClr val="tx1"/>
            </a:solidFill>
            <a:miter lim="800000"/>
            <a:headEnd/>
            <a:tailEnd/>
          </a:ln>
        </p:spPr>
        <p:txBody>
          <a:bodyPr rot="10800000" wrap="none" anchor="ctr"/>
          <a:lstStyle/>
          <a:p>
            <a:pPr defTabSz="914400" fontAlgn="base">
              <a:spcBef>
                <a:spcPct val="0"/>
              </a:spcBef>
              <a:spcAft>
                <a:spcPct val="0"/>
              </a:spcAft>
            </a:pPr>
            <a:endParaRPr lang="en-US" sz="2400">
              <a:solidFill>
                <a:srgbClr val="000000"/>
              </a:solidFill>
            </a:endParaRPr>
          </a:p>
        </p:txBody>
      </p:sp>
    </p:spTree>
    <p:extLst>
      <p:ext uri="{BB962C8B-B14F-4D97-AF65-F5344CB8AC3E}">
        <p14:creationId xmlns:p14="http://schemas.microsoft.com/office/powerpoint/2010/main" val="9554512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a:xfrm>
            <a:off x="1524000" y="381000"/>
            <a:ext cx="9144000" cy="609600"/>
          </a:xfrm>
        </p:spPr>
        <p:txBody>
          <a:bodyPr>
            <a:normAutofit fontScale="90000"/>
          </a:bodyPr>
          <a:lstStyle/>
          <a:p>
            <a:pPr eaLnBrk="1" hangingPunct="1"/>
            <a:r>
              <a:rPr lang="en-US" altLang="en-US" smtClean="0"/>
              <a:t>Data Visualization</a:t>
            </a:r>
          </a:p>
        </p:txBody>
      </p:sp>
      <p:sp>
        <p:nvSpPr>
          <p:cNvPr id="33796" name="Rectangle 3"/>
          <p:cNvSpPr>
            <a:spLocks noGrp="1" noChangeArrowheads="1"/>
          </p:cNvSpPr>
          <p:nvPr>
            <p:ph type="body" idx="1"/>
          </p:nvPr>
        </p:nvSpPr>
        <p:spPr>
          <a:xfrm>
            <a:off x="581024" y="1133474"/>
            <a:ext cx="11210925" cy="5724525"/>
          </a:xfrm>
        </p:spPr>
        <p:txBody>
          <a:bodyPr/>
          <a:lstStyle/>
          <a:p>
            <a:pPr eaLnBrk="1" hangingPunct="1"/>
            <a:r>
              <a:rPr lang="en-US" altLang="en-US" sz="2400" dirty="0"/>
              <a:t>Why data visualization?</a:t>
            </a:r>
          </a:p>
          <a:p>
            <a:pPr lvl="1" eaLnBrk="1" hangingPunct="1"/>
            <a:r>
              <a:rPr lang="en-US" altLang="en-US" sz="2400" dirty="0">
                <a:solidFill>
                  <a:srgbClr val="FF0000"/>
                </a:solidFill>
              </a:rPr>
              <a:t>Gain insight </a:t>
            </a:r>
            <a:r>
              <a:rPr lang="en-US" altLang="en-US" sz="2400" dirty="0"/>
              <a:t>into an information space by mapping data onto graphical primitives</a:t>
            </a:r>
          </a:p>
          <a:p>
            <a:pPr lvl="1" eaLnBrk="1" hangingPunct="1"/>
            <a:r>
              <a:rPr lang="en-US" altLang="en-US" sz="2400" dirty="0">
                <a:solidFill>
                  <a:srgbClr val="FF0000"/>
                </a:solidFill>
              </a:rPr>
              <a:t>Provide qualitative overview </a:t>
            </a:r>
            <a:r>
              <a:rPr lang="en-US" altLang="en-US" sz="2400" dirty="0"/>
              <a:t>of large data sets</a:t>
            </a:r>
          </a:p>
          <a:p>
            <a:pPr lvl="1" eaLnBrk="1" hangingPunct="1"/>
            <a:r>
              <a:rPr lang="en-US" altLang="en-US" sz="2400" dirty="0">
                <a:solidFill>
                  <a:srgbClr val="FF0000"/>
                </a:solidFill>
              </a:rPr>
              <a:t>Search for patterns</a:t>
            </a:r>
            <a:r>
              <a:rPr lang="en-US" altLang="en-US" sz="2400" dirty="0"/>
              <a:t>, trends, structure, irregularities, relationships among data</a:t>
            </a:r>
          </a:p>
          <a:p>
            <a:pPr lvl="1" eaLnBrk="1" hangingPunct="1"/>
            <a:r>
              <a:rPr lang="en-US" altLang="en-US" sz="2400" dirty="0">
                <a:solidFill>
                  <a:srgbClr val="FF0000"/>
                </a:solidFill>
              </a:rPr>
              <a:t>Help find interesting regions and suitable parameters </a:t>
            </a:r>
            <a:r>
              <a:rPr lang="en-US" altLang="en-US" sz="2400" dirty="0"/>
              <a:t>for further quantitative analysis</a:t>
            </a:r>
          </a:p>
          <a:p>
            <a:pPr lvl="1" eaLnBrk="1" hangingPunct="1"/>
            <a:r>
              <a:rPr lang="en-US" altLang="en-US" sz="2400" dirty="0">
                <a:solidFill>
                  <a:srgbClr val="FF0000"/>
                </a:solidFill>
              </a:rPr>
              <a:t>Provide a visual proof </a:t>
            </a:r>
            <a:r>
              <a:rPr lang="en-US" altLang="en-US" sz="2400" dirty="0"/>
              <a:t>of computer representations derived</a:t>
            </a:r>
          </a:p>
          <a:p>
            <a:pPr eaLnBrk="1" hangingPunct="1"/>
            <a:r>
              <a:rPr lang="en-US" altLang="en-US" sz="2400" dirty="0"/>
              <a:t>Categorization of visualization methods:</a:t>
            </a:r>
          </a:p>
          <a:p>
            <a:pPr lvl="1" eaLnBrk="1" hangingPunct="1"/>
            <a:r>
              <a:rPr lang="en-US" altLang="en-US" sz="2400" dirty="0">
                <a:solidFill>
                  <a:srgbClr val="FF0000"/>
                </a:solidFill>
              </a:rPr>
              <a:t>Pixel-oriented</a:t>
            </a:r>
            <a:r>
              <a:rPr lang="en-US" altLang="en-US" sz="2400" dirty="0"/>
              <a:t> visualization techniques</a:t>
            </a:r>
          </a:p>
          <a:p>
            <a:pPr lvl="1" eaLnBrk="1" hangingPunct="1"/>
            <a:r>
              <a:rPr lang="en-US" altLang="en-US" sz="2400" dirty="0">
                <a:solidFill>
                  <a:srgbClr val="FF0000"/>
                </a:solidFill>
              </a:rPr>
              <a:t>Geometric projection </a:t>
            </a:r>
            <a:r>
              <a:rPr lang="en-US" altLang="en-US" sz="2400" dirty="0"/>
              <a:t>visualization techniques</a:t>
            </a:r>
          </a:p>
          <a:p>
            <a:pPr lvl="1" eaLnBrk="1" hangingPunct="1"/>
            <a:r>
              <a:rPr lang="en-US" altLang="en-US" sz="2400" dirty="0">
                <a:solidFill>
                  <a:srgbClr val="FF0000"/>
                </a:solidFill>
              </a:rPr>
              <a:t>Icon-based</a:t>
            </a:r>
            <a:r>
              <a:rPr lang="en-US" altLang="en-US" sz="2400" dirty="0"/>
              <a:t> visualization techniques</a:t>
            </a:r>
          </a:p>
          <a:p>
            <a:pPr lvl="1" eaLnBrk="1" hangingPunct="1"/>
            <a:r>
              <a:rPr lang="en-US" altLang="en-US" sz="2400" dirty="0">
                <a:solidFill>
                  <a:srgbClr val="FF0000"/>
                </a:solidFill>
              </a:rPr>
              <a:t>Hierarchical</a:t>
            </a:r>
            <a:r>
              <a:rPr lang="en-US" altLang="en-US" sz="2400" dirty="0"/>
              <a:t> visualization techniques</a:t>
            </a:r>
          </a:p>
          <a:p>
            <a:pPr lvl="1" eaLnBrk="1" hangingPunct="1"/>
            <a:r>
              <a:rPr lang="en-US" altLang="en-US" sz="2400" dirty="0">
                <a:solidFill>
                  <a:srgbClr val="FF0000"/>
                </a:solidFill>
              </a:rPr>
              <a:t>Visualizing complex data and relations</a:t>
            </a:r>
          </a:p>
        </p:txBody>
      </p:sp>
    </p:spTree>
    <p:extLst>
      <p:ext uri="{BB962C8B-B14F-4D97-AF65-F5344CB8AC3E}">
        <p14:creationId xmlns:p14="http://schemas.microsoft.com/office/powerpoint/2010/main" val="508432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idx="4294967295"/>
          </p:nvPr>
        </p:nvSpPr>
        <p:spPr>
          <a:xfrm>
            <a:off x="609599" y="381000"/>
            <a:ext cx="10944225" cy="609600"/>
          </a:xfrm>
        </p:spPr>
        <p:txBody>
          <a:bodyPr>
            <a:noAutofit/>
          </a:bodyPr>
          <a:lstStyle/>
          <a:p>
            <a:pPr eaLnBrk="1" hangingPunct="1"/>
            <a:r>
              <a:rPr lang="en-US" altLang="en-US" dirty="0" smtClean="0"/>
              <a:t>Pixel-Oriented Visualization Techniques</a:t>
            </a:r>
          </a:p>
        </p:txBody>
      </p:sp>
      <p:sp>
        <p:nvSpPr>
          <p:cNvPr id="34820" name="Rectangle 3"/>
          <p:cNvSpPr>
            <a:spLocks noGrp="1" noChangeArrowheads="1"/>
          </p:cNvSpPr>
          <p:nvPr>
            <p:ph type="body" idx="4294967295"/>
          </p:nvPr>
        </p:nvSpPr>
        <p:spPr>
          <a:xfrm>
            <a:off x="609599" y="1219200"/>
            <a:ext cx="10944225" cy="1905000"/>
          </a:xfrm>
        </p:spPr>
        <p:txBody>
          <a:bodyPr/>
          <a:lstStyle/>
          <a:p>
            <a:pPr eaLnBrk="1" hangingPunct="1">
              <a:lnSpc>
                <a:spcPct val="110000"/>
              </a:lnSpc>
            </a:pPr>
            <a:r>
              <a:rPr lang="en-US" altLang="en-US" dirty="0">
                <a:latin typeface="Calibri" panose="020F0502020204030204" pitchFamily="34" charset="0"/>
              </a:rPr>
              <a:t>For a data set of </a:t>
            </a:r>
            <a:r>
              <a:rPr lang="en-US" altLang="en-US" i="1" dirty="0">
                <a:latin typeface="Calibri" panose="020F0502020204030204" pitchFamily="34" charset="0"/>
              </a:rPr>
              <a:t>m</a:t>
            </a:r>
            <a:r>
              <a:rPr lang="en-US" altLang="en-US" dirty="0">
                <a:latin typeface="Calibri" panose="020F0502020204030204" pitchFamily="34" charset="0"/>
              </a:rPr>
              <a:t> dimensions, create </a:t>
            </a:r>
            <a:r>
              <a:rPr lang="en-US" altLang="en-US" i="1" dirty="0">
                <a:latin typeface="Calibri" panose="020F0502020204030204" pitchFamily="34" charset="0"/>
              </a:rPr>
              <a:t>m</a:t>
            </a:r>
            <a:r>
              <a:rPr lang="en-US" altLang="en-US" dirty="0">
                <a:latin typeface="Calibri" panose="020F0502020204030204" pitchFamily="34" charset="0"/>
              </a:rPr>
              <a:t> windows on the screen, one for each dimension</a:t>
            </a:r>
          </a:p>
          <a:p>
            <a:pPr eaLnBrk="1" hangingPunct="1">
              <a:lnSpc>
                <a:spcPct val="110000"/>
              </a:lnSpc>
            </a:pPr>
            <a:r>
              <a:rPr lang="en-US" altLang="en-US" dirty="0">
                <a:latin typeface="Calibri" panose="020F0502020204030204" pitchFamily="34" charset="0"/>
              </a:rPr>
              <a:t>The </a:t>
            </a:r>
            <a:r>
              <a:rPr lang="en-US" altLang="en-US" i="1" dirty="0">
                <a:latin typeface="Calibri" panose="020F0502020204030204" pitchFamily="34" charset="0"/>
              </a:rPr>
              <a:t>m</a:t>
            </a:r>
            <a:r>
              <a:rPr lang="en-US" altLang="en-US" dirty="0">
                <a:latin typeface="Calibri" panose="020F0502020204030204" pitchFamily="34" charset="0"/>
              </a:rPr>
              <a:t> dimension values of a record are mapped to </a:t>
            </a:r>
            <a:r>
              <a:rPr lang="en-US" altLang="en-US" i="1" dirty="0">
                <a:latin typeface="Calibri" panose="020F0502020204030204" pitchFamily="34" charset="0"/>
              </a:rPr>
              <a:t>m</a:t>
            </a:r>
            <a:r>
              <a:rPr lang="en-US" altLang="en-US" dirty="0">
                <a:latin typeface="Calibri" panose="020F0502020204030204" pitchFamily="34" charset="0"/>
              </a:rPr>
              <a:t> pixels at the corresponding positions in the windows</a:t>
            </a:r>
          </a:p>
          <a:p>
            <a:pPr eaLnBrk="1" hangingPunct="1">
              <a:lnSpc>
                <a:spcPct val="110000"/>
              </a:lnSpc>
            </a:pPr>
            <a:r>
              <a:rPr lang="en-US" altLang="en-US" dirty="0">
                <a:latin typeface="Calibri" panose="020F0502020204030204" pitchFamily="34" charset="0"/>
              </a:rPr>
              <a:t>The colors of the pixels reflect the corresponding values</a:t>
            </a:r>
          </a:p>
        </p:txBody>
      </p:sp>
      <p:pic>
        <p:nvPicPr>
          <p:cNvPr id="348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2912" y="3444875"/>
            <a:ext cx="8613775" cy="290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822" name="Text Box 6"/>
          <p:cNvSpPr txBox="1">
            <a:spLocks noChangeArrowheads="1"/>
          </p:cNvSpPr>
          <p:nvPr/>
        </p:nvSpPr>
        <p:spPr bwMode="auto">
          <a:xfrm>
            <a:off x="1638300" y="6278563"/>
            <a:ext cx="1752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AutoNum type="alphaLcParenBoth"/>
            </a:pPr>
            <a:r>
              <a:rPr lang="en-US" altLang="en-US" sz="2000"/>
              <a:t>Income</a:t>
            </a:r>
          </a:p>
        </p:txBody>
      </p:sp>
      <p:sp>
        <p:nvSpPr>
          <p:cNvPr id="34823" name="Text Box 7"/>
          <p:cNvSpPr txBox="1">
            <a:spLocks noChangeArrowheads="1"/>
          </p:cNvSpPr>
          <p:nvPr/>
        </p:nvSpPr>
        <p:spPr bwMode="auto">
          <a:xfrm>
            <a:off x="3867150" y="6303964"/>
            <a:ext cx="1905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US" altLang="en-US" sz="2000"/>
              <a:t>(b) Credit Limit</a:t>
            </a:r>
          </a:p>
        </p:txBody>
      </p:sp>
      <p:sp>
        <p:nvSpPr>
          <p:cNvPr id="34824" name="Text Box 8"/>
          <p:cNvSpPr txBox="1">
            <a:spLocks noChangeArrowheads="1"/>
          </p:cNvSpPr>
          <p:nvPr/>
        </p:nvSpPr>
        <p:spPr bwMode="auto">
          <a:xfrm>
            <a:off x="6019799" y="6246021"/>
            <a:ext cx="2819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US" altLang="en-US" sz="2000" dirty="0"/>
              <a:t>(c) transaction volume</a:t>
            </a:r>
          </a:p>
        </p:txBody>
      </p:sp>
      <p:sp>
        <p:nvSpPr>
          <p:cNvPr id="34825" name="Text Box 9"/>
          <p:cNvSpPr txBox="1">
            <a:spLocks noChangeArrowheads="1"/>
          </p:cNvSpPr>
          <p:nvPr/>
        </p:nvSpPr>
        <p:spPr bwMode="auto">
          <a:xfrm>
            <a:off x="8802686" y="6246020"/>
            <a:ext cx="1905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en-US" sz="2000"/>
              <a:t>(d) age</a:t>
            </a:r>
          </a:p>
        </p:txBody>
      </p:sp>
      <p:grpSp>
        <p:nvGrpSpPr>
          <p:cNvPr id="4" name="Group 3"/>
          <p:cNvGrpSpPr/>
          <p:nvPr/>
        </p:nvGrpSpPr>
        <p:grpSpPr>
          <a:xfrm>
            <a:off x="1336796" y="3668117"/>
            <a:ext cx="10584811" cy="643860"/>
            <a:chOff x="1336796" y="3668117"/>
            <a:chExt cx="10584811" cy="643860"/>
          </a:xfrm>
        </p:grpSpPr>
        <p:sp>
          <p:nvSpPr>
            <p:cNvPr id="2" name="Rectangle 1"/>
            <p:cNvSpPr/>
            <p:nvPr/>
          </p:nvSpPr>
          <p:spPr>
            <a:xfrm>
              <a:off x="1336796" y="3668117"/>
              <a:ext cx="9307445" cy="1086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0595603" y="3927256"/>
              <a:ext cx="1326004" cy="384721"/>
            </a:xfrm>
            <a:prstGeom prst="rect">
              <a:avLst/>
            </a:prstGeom>
            <a:noFill/>
          </p:spPr>
          <p:txBody>
            <a:bodyPr wrap="none" rtlCol="0">
              <a:spAutoFit/>
            </a:bodyPr>
            <a:lstStyle/>
            <a:p>
              <a:r>
                <a:rPr lang="en-US" dirty="0" smtClean="0"/>
                <a:t>Data object</a:t>
              </a:r>
              <a:endParaRPr lang="en-US" dirty="0"/>
            </a:p>
          </p:txBody>
        </p:sp>
      </p:grpSp>
    </p:spTree>
    <p:extLst>
      <p:ext uri="{BB962C8B-B14F-4D97-AF65-F5344CB8AC3E}">
        <p14:creationId xmlns:p14="http://schemas.microsoft.com/office/powerpoint/2010/main" val="3154459610"/>
      </p:ext>
    </p:extLst>
  </p:cSld>
  <p:clrMapOvr>
    <a:masterClrMapping/>
  </p:clrMapOvr>
  <p:transition xmlns:p14="http://schemas.microsoft.com/office/powerpoint/2010/main">
    <p:zoom/>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idx="4294967295"/>
          </p:nvPr>
        </p:nvSpPr>
        <p:spPr>
          <a:xfrm>
            <a:off x="619125" y="304800"/>
            <a:ext cx="10944225" cy="609600"/>
          </a:xfrm>
        </p:spPr>
        <p:txBody>
          <a:bodyPr>
            <a:noAutofit/>
          </a:bodyPr>
          <a:lstStyle/>
          <a:p>
            <a:pPr eaLnBrk="1" hangingPunct="1"/>
            <a:r>
              <a:rPr lang="en-US" altLang="en-US" dirty="0" smtClean="0"/>
              <a:t>Laying Out Pixels in Circle Segments</a:t>
            </a:r>
          </a:p>
        </p:txBody>
      </p:sp>
      <p:sp>
        <p:nvSpPr>
          <p:cNvPr id="35844" name="Rectangle 3"/>
          <p:cNvSpPr>
            <a:spLocks noGrp="1" noChangeArrowheads="1"/>
          </p:cNvSpPr>
          <p:nvPr>
            <p:ph type="body" idx="4294967295"/>
          </p:nvPr>
        </p:nvSpPr>
        <p:spPr>
          <a:xfrm>
            <a:off x="547687" y="1158876"/>
            <a:ext cx="10944225" cy="838200"/>
          </a:xfrm>
        </p:spPr>
        <p:txBody>
          <a:bodyPr/>
          <a:lstStyle/>
          <a:p>
            <a:pPr eaLnBrk="1" hangingPunct="1">
              <a:lnSpc>
                <a:spcPct val="110000"/>
              </a:lnSpc>
            </a:pPr>
            <a:r>
              <a:rPr lang="en-US" altLang="en-US" dirty="0"/>
              <a:t>To save space and show the connections among multiple dimensions, space filling is often done in a circle segment</a:t>
            </a:r>
          </a:p>
        </p:txBody>
      </p:sp>
      <p:sp>
        <p:nvSpPr>
          <p:cNvPr id="35845" name="Text Box 6"/>
          <p:cNvSpPr txBox="1">
            <a:spLocks noChangeArrowheads="1"/>
          </p:cNvSpPr>
          <p:nvPr/>
        </p:nvSpPr>
        <p:spPr bwMode="auto">
          <a:xfrm>
            <a:off x="1905000" y="5851526"/>
            <a:ext cx="38862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50000"/>
              </a:spcBef>
              <a:buClrTx/>
              <a:buSzTx/>
              <a:buFontTx/>
              <a:buAutoNum type="alphaLcParenBoth"/>
            </a:pPr>
            <a:r>
              <a:rPr lang="en-US" altLang="en-US" sz="2000"/>
              <a:t>Representing a data record in circle segment</a:t>
            </a:r>
          </a:p>
        </p:txBody>
      </p:sp>
      <p:sp>
        <p:nvSpPr>
          <p:cNvPr id="35846" name="Text Box 7"/>
          <p:cNvSpPr txBox="1">
            <a:spLocks noChangeArrowheads="1"/>
          </p:cNvSpPr>
          <p:nvPr/>
        </p:nvSpPr>
        <p:spPr bwMode="auto">
          <a:xfrm>
            <a:off x="6629400" y="6156326"/>
            <a:ext cx="449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US" altLang="en-US" sz="2000" dirty="0"/>
              <a:t>(b) Laying out pixels in circle segment</a:t>
            </a:r>
          </a:p>
        </p:txBody>
      </p:sp>
      <p:pic>
        <p:nvPicPr>
          <p:cNvPr id="35847"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1" y="2498726"/>
            <a:ext cx="3757613" cy="314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2188369"/>
            <a:ext cx="4078288" cy="3760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9"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1125" y="2060575"/>
            <a:ext cx="4478339" cy="4294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a:spLocks noChangeArrowheads="1"/>
          </p:cNvSpPr>
          <p:nvPr/>
        </p:nvSpPr>
        <p:spPr bwMode="auto">
          <a:xfrm>
            <a:off x="1381125" y="6324601"/>
            <a:ext cx="4573589" cy="5238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en-US" sz="1400" b="1" dirty="0">
                <a:latin typeface="Calibri" panose="020F0502020204030204" pitchFamily="34" charset="0"/>
              </a:rPr>
              <a:t>Representing about 265,000 50-dimensional Data Items with the ‘Circle Segments’ Technique</a:t>
            </a:r>
          </a:p>
        </p:txBody>
      </p:sp>
    </p:spTree>
    <p:extLst>
      <p:ext uri="{BB962C8B-B14F-4D97-AF65-F5344CB8AC3E}">
        <p14:creationId xmlns:p14="http://schemas.microsoft.com/office/powerpoint/2010/main" val="2933258661"/>
      </p:ext>
    </p:extLst>
  </p:cSld>
  <p:clrMapOvr>
    <a:masterClrMapping/>
  </p:clrMapOvr>
  <p:transition xmlns:p14="http://schemas.microsoft.com/office/powerpoint/2010/main">
    <p:zo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35849"/>
                                        </p:tgtEl>
                                        <p:attrNameLst>
                                          <p:attrName>style.visibility</p:attrName>
                                        </p:attrNameLst>
                                      </p:cBhvr>
                                      <p:to>
                                        <p:strVal val="visible"/>
                                      </p:to>
                                    </p:set>
                                    <p:anim calcmode="lin" valueType="num">
                                      <p:cBhvr>
                                        <p:cTn id="7" dur="500" fill="hold"/>
                                        <p:tgtEl>
                                          <p:spTgt spid="35849"/>
                                        </p:tgtEl>
                                        <p:attrNameLst>
                                          <p:attrName>ppt_w</p:attrName>
                                        </p:attrNameLst>
                                      </p:cBhvr>
                                      <p:tavLst>
                                        <p:tav tm="0">
                                          <p:val>
                                            <p:fltVal val="0"/>
                                          </p:val>
                                        </p:tav>
                                        <p:tav tm="100000">
                                          <p:val>
                                            <p:strVal val="#ppt_w"/>
                                          </p:val>
                                        </p:tav>
                                      </p:tavLst>
                                    </p:anim>
                                    <p:anim calcmode="lin" valueType="num">
                                      <p:cBhvr>
                                        <p:cTn id="8" dur="500" fill="hold"/>
                                        <p:tgtEl>
                                          <p:spTgt spid="35849"/>
                                        </p:tgtEl>
                                        <p:attrNameLst>
                                          <p:attrName>ppt_h</p:attrName>
                                        </p:attrNameLst>
                                      </p:cBhvr>
                                      <p:tavLst>
                                        <p:tav tm="0">
                                          <p:val>
                                            <p:fltVal val="0"/>
                                          </p:val>
                                        </p:tav>
                                        <p:tav tm="100000">
                                          <p:val>
                                            <p:strVal val="#ppt_h"/>
                                          </p:val>
                                        </p:tav>
                                      </p:tavLst>
                                    </p:anim>
                                    <p:animEffect transition="in" filter="fade">
                                      <p:cBhvr>
                                        <p:cTn id="9" dur="500"/>
                                        <p:tgtEl>
                                          <p:spTgt spid="3584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p:txBody>
          <a:bodyPr>
            <a:normAutofit/>
          </a:bodyPr>
          <a:lstStyle/>
          <a:p>
            <a:pPr eaLnBrk="1" hangingPunct="1"/>
            <a:r>
              <a:rPr lang="en-US" altLang="en-US" dirty="0"/>
              <a:t>Geometric Projection Visualization Techniques</a:t>
            </a:r>
          </a:p>
        </p:txBody>
      </p:sp>
      <p:sp>
        <p:nvSpPr>
          <p:cNvPr id="36868" name="Rectangle 3"/>
          <p:cNvSpPr>
            <a:spLocks noGrp="1" noChangeArrowheads="1"/>
          </p:cNvSpPr>
          <p:nvPr>
            <p:ph type="body" idx="1"/>
          </p:nvPr>
        </p:nvSpPr>
        <p:spPr>
          <a:xfrm>
            <a:off x="600075" y="1219200"/>
            <a:ext cx="10934700" cy="5334000"/>
          </a:xfrm>
        </p:spPr>
        <p:txBody>
          <a:bodyPr/>
          <a:lstStyle/>
          <a:p>
            <a:pPr eaLnBrk="1" hangingPunct="1">
              <a:lnSpc>
                <a:spcPct val="110000"/>
              </a:lnSpc>
            </a:pPr>
            <a:r>
              <a:rPr lang="de-DE" altLang="en-US" sz="2400" dirty="0"/>
              <a:t>Visualization of geometric transformations and projections of the data</a:t>
            </a:r>
          </a:p>
          <a:p>
            <a:pPr eaLnBrk="1" hangingPunct="1">
              <a:lnSpc>
                <a:spcPct val="110000"/>
              </a:lnSpc>
            </a:pPr>
            <a:r>
              <a:rPr lang="de-DE" altLang="en-US" sz="2400" dirty="0"/>
              <a:t>Methods</a:t>
            </a:r>
          </a:p>
          <a:p>
            <a:pPr lvl="1" eaLnBrk="1" hangingPunct="1">
              <a:lnSpc>
                <a:spcPct val="110000"/>
              </a:lnSpc>
            </a:pPr>
            <a:r>
              <a:rPr lang="de-DE" altLang="en-US" sz="2400" dirty="0"/>
              <a:t>Direct visualization</a:t>
            </a:r>
          </a:p>
          <a:p>
            <a:pPr lvl="1" eaLnBrk="1" hangingPunct="1">
              <a:lnSpc>
                <a:spcPct val="110000"/>
              </a:lnSpc>
            </a:pPr>
            <a:r>
              <a:rPr lang="de-DE" altLang="en-US" sz="2400" dirty="0"/>
              <a:t>Scatterplot and scatterplot matrices</a:t>
            </a:r>
          </a:p>
          <a:p>
            <a:pPr lvl="1" eaLnBrk="1" hangingPunct="1">
              <a:lnSpc>
                <a:spcPct val="110000"/>
              </a:lnSpc>
            </a:pPr>
            <a:r>
              <a:rPr lang="de-DE" altLang="en-US" sz="2400" dirty="0"/>
              <a:t>Landscapes</a:t>
            </a:r>
          </a:p>
          <a:p>
            <a:pPr lvl="1" eaLnBrk="1" hangingPunct="1">
              <a:lnSpc>
                <a:spcPct val="110000"/>
              </a:lnSpc>
            </a:pPr>
            <a:r>
              <a:rPr lang="de-DE" altLang="en-US" sz="2400" dirty="0"/>
              <a:t>Projection pursuit technique: Help users find meaningful projections of multidimensional data</a:t>
            </a:r>
          </a:p>
          <a:p>
            <a:pPr lvl="1" eaLnBrk="1" hangingPunct="1">
              <a:lnSpc>
                <a:spcPct val="110000"/>
              </a:lnSpc>
            </a:pPr>
            <a:r>
              <a:rPr lang="de-DE" altLang="en-US" sz="2400" dirty="0"/>
              <a:t>Prosection views</a:t>
            </a:r>
          </a:p>
          <a:p>
            <a:pPr lvl="1" eaLnBrk="1" hangingPunct="1">
              <a:lnSpc>
                <a:spcPct val="110000"/>
              </a:lnSpc>
            </a:pPr>
            <a:r>
              <a:rPr lang="de-DE" altLang="en-US" sz="2400" dirty="0"/>
              <a:t>Hyperslice</a:t>
            </a:r>
          </a:p>
          <a:p>
            <a:pPr lvl="1" eaLnBrk="1" hangingPunct="1">
              <a:lnSpc>
                <a:spcPct val="110000"/>
              </a:lnSpc>
            </a:pPr>
            <a:r>
              <a:rPr lang="de-DE" altLang="en-US" sz="2400" dirty="0"/>
              <a:t>Parallel coordinates</a:t>
            </a:r>
            <a:endParaRPr lang="en-US" altLang="en-US" sz="2400" dirty="0"/>
          </a:p>
        </p:txBody>
      </p:sp>
    </p:spTree>
    <p:extLst>
      <p:ext uri="{BB962C8B-B14F-4D97-AF65-F5344CB8AC3E}">
        <p14:creationId xmlns:p14="http://schemas.microsoft.com/office/powerpoint/2010/main" val="36654551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656665" y="304800"/>
            <a:ext cx="10954870" cy="685800"/>
          </a:xfrm>
          <a:noFill/>
        </p:spPr>
        <p:txBody>
          <a:bodyPr vert="horz" lIns="92075" tIns="46038" rIns="92075" bIns="46038" rtlCol="0" anchor="ctr">
            <a:normAutofit/>
          </a:bodyPr>
          <a:lstStyle/>
          <a:p>
            <a:r>
              <a:rPr lang="en-US" altLang="en-US" dirty="0" smtClean="0"/>
              <a:t>Types </a:t>
            </a:r>
            <a:r>
              <a:rPr lang="en-US" altLang="en-US" dirty="0"/>
              <a:t>of Data </a:t>
            </a:r>
            <a:r>
              <a:rPr lang="en-US" altLang="en-US" dirty="0" smtClean="0"/>
              <a:t>Sets: (3) </a:t>
            </a:r>
            <a:r>
              <a:rPr lang="en-US" altLang="en-US" dirty="0" smtClean="0">
                <a:cs typeface="Times New Roman" panose="02020603050405020304" pitchFamily="18" charset="0"/>
              </a:rPr>
              <a:t>Ordered Data</a:t>
            </a:r>
            <a:endParaRPr lang="en-US" altLang="en-US" dirty="0" smtClean="0"/>
          </a:p>
        </p:txBody>
      </p:sp>
      <p:sp>
        <p:nvSpPr>
          <p:cNvPr id="17412" name="Rectangle 3"/>
          <p:cNvSpPr>
            <a:spLocks noGrp="1" noChangeArrowheads="1"/>
          </p:cNvSpPr>
          <p:nvPr>
            <p:ph type="body" idx="1"/>
          </p:nvPr>
        </p:nvSpPr>
        <p:spPr>
          <a:xfrm>
            <a:off x="656666" y="1151556"/>
            <a:ext cx="5768198" cy="5525970"/>
          </a:xfrm>
          <a:noFill/>
        </p:spPr>
        <p:txBody>
          <a:bodyPr vert="horz" lIns="92075" tIns="46038" rIns="92075" bIns="46038" rtlCol="0">
            <a:noAutofit/>
          </a:bodyPr>
          <a:lstStyle/>
          <a:p>
            <a:pPr marL="523881" indent="-342900">
              <a:spcBef>
                <a:spcPts val="0"/>
              </a:spcBef>
            </a:pPr>
            <a:r>
              <a:rPr lang="en-US" altLang="en-US" sz="2400" dirty="0" smtClean="0">
                <a:cs typeface="Times New Roman" panose="02020603050405020304" pitchFamily="18" charset="0"/>
              </a:rPr>
              <a:t>Video </a:t>
            </a:r>
            <a:r>
              <a:rPr lang="en-US" altLang="en-US" sz="2400" dirty="0">
                <a:cs typeface="Times New Roman" panose="02020603050405020304" pitchFamily="18" charset="0"/>
              </a:rPr>
              <a:t>data: sequence of images</a:t>
            </a:r>
          </a:p>
          <a:p>
            <a:pPr marL="180981" indent="0">
              <a:spcBef>
                <a:spcPts val="0"/>
              </a:spcBef>
              <a:buNone/>
            </a:pPr>
            <a:endParaRPr lang="en-US" altLang="en-US" sz="2400" dirty="0" smtClean="0">
              <a:cs typeface="Times New Roman" panose="02020603050405020304" pitchFamily="18" charset="0"/>
            </a:endParaRPr>
          </a:p>
          <a:p>
            <a:pPr marL="523881" indent="-342900">
              <a:spcBef>
                <a:spcPts val="0"/>
              </a:spcBef>
            </a:pPr>
            <a:r>
              <a:rPr lang="en-US" altLang="en-US" sz="2400" dirty="0" smtClean="0">
                <a:cs typeface="Times New Roman" panose="02020603050405020304" pitchFamily="18" charset="0"/>
              </a:rPr>
              <a:t>Temporal </a:t>
            </a:r>
            <a:r>
              <a:rPr lang="en-US" altLang="en-US" sz="2400" dirty="0">
                <a:cs typeface="Times New Roman" panose="02020603050405020304" pitchFamily="18" charset="0"/>
              </a:rPr>
              <a:t>data: </a:t>
            </a:r>
            <a:r>
              <a:rPr lang="en-US" altLang="en-US" sz="2400" dirty="0" smtClean="0">
                <a:cs typeface="Times New Roman" panose="02020603050405020304" pitchFamily="18" charset="0"/>
              </a:rPr>
              <a:t>time-series</a:t>
            </a:r>
          </a:p>
          <a:p>
            <a:pPr marL="523881" indent="-342900">
              <a:spcBef>
                <a:spcPts val="0"/>
              </a:spcBef>
            </a:pPr>
            <a:endParaRPr lang="en-US" altLang="en-US" sz="2400" dirty="0" smtClean="0">
              <a:cs typeface="Times New Roman" panose="02020603050405020304" pitchFamily="18" charset="0"/>
            </a:endParaRPr>
          </a:p>
          <a:p>
            <a:pPr marL="523881" indent="-342900">
              <a:spcBef>
                <a:spcPts val="0"/>
              </a:spcBef>
            </a:pPr>
            <a:endParaRPr lang="en-US" altLang="en-US" sz="2400" dirty="0" smtClean="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523881" indent="-342900">
              <a:spcBef>
                <a:spcPts val="0"/>
              </a:spcBef>
            </a:pPr>
            <a:endParaRPr lang="en-US" altLang="en-US" sz="2400" dirty="0" smtClean="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523881" indent="-342900">
              <a:spcBef>
                <a:spcPts val="0"/>
              </a:spcBef>
            </a:pPr>
            <a:endParaRPr lang="en-US" altLang="en-US" sz="2400" dirty="0" smtClean="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523881" indent="-342900">
              <a:spcBef>
                <a:spcPts val="0"/>
              </a:spcBef>
            </a:pPr>
            <a:r>
              <a:rPr lang="en-US" altLang="en-US" sz="2400" dirty="0" smtClean="0">
                <a:cs typeface="Times New Roman" panose="02020603050405020304" pitchFamily="18" charset="0"/>
              </a:rPr>
              <a:t>Sequential </a:t>
            </a:r>
            <a:r>
              <a:rPr lang="en-US" altLang="en-US" sz="2400" dirty="0">
                <a:cs typeface="Times New Roman" panose="02020603050405020304" pitchFamily="18" charset="0"/>
              </a:rPr>
              <a:t>Data: transaction sequences</a:t>
            </a:r>
          </a:p>
          <a:p>
            <a:pPr marL="180981" indent="0">
              <a:spcBef>
                <a:spcPts val="0"/>
              </a:spcBef>
              <a:buNone/>
            </a:pPr>
            <a:endParaRPr lang="en-US" altLang="en-US" sz="2400" dirty="0" smtClean="0">
              <a:cs typeface="Times New Roman" panose="02020603050405020304" pitchFamily="18" charset="0"/>
            </a:endParaRPr>
          </a:p>
          <a:p>
            <a:pPr marL="180981" indent="0">
              <a:spcBef>
                <a:spcPts val="0"/>
              </a:spcBef>
              <a:buNone/>
            </a:pPr>
            <a:endParaRPr lang="en-US" altLang="en-US" sz="2400" dirty="0">
              <a:cs typeface="Times New Roman" panose="02020603050405020304" pitchFamily="18" charset="0"/>
            </a:endParaRPr>
          </a:p>
          <a:p>
            <a:pPr marL="523881" indent="-342900">
              <a:spcBef>
                <a:spcPts val="0"/>
              </a:spcBef>
            </a:pPr>
            <a:r>
              <a:rPr lang="en-US" altLang="en-US" sz="2400" dirty="0" smtClean="0">
                <a:cs typeface="Times New Roman" panose="02020603050405020304" pitchFamily="18" charset="0"/>
              </a:rPr>
              <a:t>Genetic </a:t>
            </a:r>
            <a:r>
              <a:rPr lang="en-US" altLang="en-US" sz="2400" dirty="0">
                <a:cs typeface="Times New Roman" panose="02020603050405020304" pitchFamily="18" charset="0"/>
              </a:rPr>
              <a:t>sequence </a:t>
            </a:r>
            <a:r>
              <a:rPr lang="en-US" altLang="en-US" sz="2400" dirty="0" smtClean="0">
                <a:cs typeface="Times New Roman" panose="02020603050405020304" pitchFamily="18" charset="0"/>
              </a:rPr>
              <a:t>data</a:t>
            </a:r>
            <a:endParaRPr lang="en-US" altLang="en-US" sz="2400" dirty="0">
              <a:cs typeface="Times New Roman" panose="02020603050405020304" pitchFamily="18" charset="0"/>
            </a:endParaRPr>
          </a:p>
        </p:txBody>
      </p:sp>
      <p:pic>
        <p:nvPicPr>
          <p:cNvPr id="37892" name="Picture 4" descr="http://www.panspermia.org/cllu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8612" y="3637815"/>
            <a:ext cx="5179096" cy="3039711"/>
          </a:xfrm>
          <a:prstGeom prst="rect">
            <a:avLst/>
          </a:prstGeom>
          <a:noFill/>
          <a:extLst>
            <a:ext uri="{909E8E84-426E-40dd-AFC4-6F175D3DCCD1}">
              <a14:hiddenFill xmlns:a14="http://schemas.microsoft.com/office/drawing/2010/main">
                <a:solidFill>
                  <a:srgbClr val="FFFFFF"/>
                </a:solidFill>
              </a14:hiddenFill>
            </a:ext>
          </a:extLst>
        </p:spPr>
      </p:pic>
      <p:pic>
        <p:nvPicPr>
          <p:cNvPr id="37894" name="Picture 6" descr="http://www.albertbelle.net/pictures/jimart/belleartb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9451" y="1684625"/>
            <a:ext cx="6688257" cy="1872712"/>
          </a:xfrm>
          <a:prstGeom prst="rect">
            <a:avLst/>
          </a:prstGeom>
          <a:noFill/>
          <a:extLst>
            <a:ext uri="{909E8E84-426E-40dd-AFC4-6F175D3DCCD1}">
              <a14:hiddenFill xmlns:a14="http://schemas.microsoft.com/office/drawing/2010/main">
                <a:solidFill>
                  <a:srgbClr val="FFFFFF"/>
                </a:solidFill>
              </a14:hiddenFill>
            </a:ext>
          </a:extLst>
        </p:spPr>
      </p:pic>
      <p:pic>
        <p:nvPicPr>
          <p:cNvPr id="37896" name="Picture 8" descr="https://onlinecourses.science.psu.edu/stat510/sites/onlinecourses.science.psu.edu.stat510/files/L01/graph_01.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6641" y="2474064"/>
            <a:ext cx="3245990" cy="2166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36748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Footer Placeholder 3"/>
          <p:cNvSpPr>
            <a:spLocks noGrp="1"/>
          </p:cNvSpPr>
          <p:nvPr>
            <p:ph type="ftr" sz="quarter" idx="4294967295"/>
          </p:nvPr>
        </p:nvSpPr>
        <p:spPr bwMode="auto">
          <a:xfrm>
            <a:off x="4648200" y="6477000"/>
            <a:ext cx="28956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en-US" sz="1200"/>
              <a:t>Data Mining: Concepts and Techniques</a:t>
            </a:r>
          </a:p>
        </p:txBody>
      </p:sp>
      <p:sp>
        <p:nvSpPr>
          <p:cNvPr id="37892" name="Rectangle 2"/>
          <p:cNvSpPr>
            <a:spLocks noGrp="1" noChangeArrowheads="1"/>
          </p:cNvSpPr>
          <p:nvPr>
            <p:ph type="title"/>
          </p:nvPr>
        </p:nvSpPr>
        <p:spPr/>
        <p:txBody>
          <a:bodyPr/>
          <a:lstStyle/>
          <a:p>
            <a:pPr eaLnBrk="1" hangingPunct="1"/>
            <a:r>
              <a:rPr lang="en-US" altLang="en-US" smtClean="0"/>
              <a:t>Direct Data Visualization</a:t>
            </a:r>
          </a:p>
        </p:txBody>
      </p:sp>
      <p:pic>
        <p:nvPicPr>
          <p:cNvPr id="37893" name="Picture 3" descr="fig1-6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1219200"/>
            <a:ext cx="73152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4" name="Text Box 4"/>
          <p:cNvSpPr txBox="1">
            <a:spLocks noChangeArrowheads="1"/>
          </p:cNvSpPr>
          <p:nvPr/>
        </p:nvSpPr>
        <p:spPr bwMode="auto">
          <a:xfrm rot="5400000">
            <a:off x="-331788" y="3630613"/>
            <a:ext cx="5083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en-US" sz="2400">
                <a:latin typeface="Times New Roman" panose="02020603050405020304" pitchFamily="18" charset="0"/>
              </a:rPr>
              <a:t>Ribbons with Twists Based on Vorticity</a:t>
            </a:r>
          </a:p>
        </p:txBody>
      </p:sp>
    </p:spTree>
    <p:extLst>
      <p:ext uri="{BB962C8B-B14F-4D97-AF65-F5344CB8AC3E}">
        <p14:creationId xmlns:p14="http://schemas.microsoft.com/office/powerpoint/2010/main" val="177571260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a:xfrm>
            <a:off x="1676400" y="228600"/>
            <a:ext cx="8763000" cy="800100"/>
          </a:xfrm>
        </p:spPr>
        <p:txBody>
          <a:bodyPr>
            <a:noAutofit/>
          </a:bodyPr>
          <a:lstStyle/>
          <a:p>
            <a:pPr eaLnBrk="1" hangingPunct="1"/>
            <a:r>
              <a:rPr lang="de-DE" altLang="en-US" dirty="0"/>
              <a:t>Scatterplot Matrices</a:t>
            </a:r>
            <a:endParaRPr lang="en-US" altLang="en-US" dirty="0"/>
          </a:p>
        </p:txBody>
      </p:sp>
      <p:sp>
        <p:nvSpPr>
          <p:cNvPr id="38916" name="Rectangle 3"/>
          <p:cNvSpPr>
            <a:spLocks noGrp="1" noChangeArrowheads="1"/>
          </p:cNvSpPr>
          <p:nvPr>
            <p:ph type="body" idx="1"/>
          </p:nvPr>
        </p:nvSpPr>
        <p:spPr>
          <a:xfrm>
            <a:off x="7353300" y="2589211"/>
            <a:ext cx="3397309" cy="2058989"/>
          </a:xfrm>
        </p:spPr>
        <p:txBody>
          <a:bodyPr/>
          <a:lstStyle/>
          <a:p>
            <a:pPr>
              <a:lnSpc>
                <a:spcPct val="80000"/>
              </a:lnSpc>
            </a:pPr>
            <a:r>
              <a:rPr lang="en-US" altLang="en-US" sz="2400" dirty="0"/>
              <a:t>Matrix </a:t>
            </a:r>
            <a:r>
              <a:rPr lang="de-DE" altLang="en-US" sz="2400" dirty="0"/>
              <a:t>of scatterplots (x-y-diagrams) of the k-dim. data </a:t>
            </a:r>
            <a:endParaRPr lang="de-DE" altLang="en-US" sz="2400" dirty="0" smtClean="0"/>
          </a:p>
          <a:p>
            <a:pPr>
              <a:lnSpc>
                <a:spcPct val="80000"/>
              </a:lnSpc>
            </a:pPr>
            <a:r>
              <a:rPr lang="de-DE" altLang="en-US" sz="2400" dirty="0" smtClean="0"/>
              <a:t>A total </a:t>
            </a:r>
            <a:r>
              <a:rPr lang="de-DE" altLang="en-US" sz="2400" dirty="0"/>
              <a:t>of </a:t>
            </a:r>
            <a:r>
              <a:rPr lang="de-DE" altLang="en-US" sz="2400" dirty="0" smtClean="0"/>
              <a:t>k(k-1)/2 distinct scatterplots</a:t>
            </a:r>
            <a:endParaRPr lang="en-US" altLang="en-US" sz="2400" dirty="0"/>
          </a:p>
        </p:txBody>
      </p:sp>
      <p:pic>
        <p:nvPicPr>
          <p:cNvPr id="38917" name="Picture 4" descr="scatpl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8614" y="1246187"/>
            <a:ext cx="5410200" cy="528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Text Box 5"/>
          <p:cNvSpPr txBox="1">
            <a:spLocks noChangeArrowheads="1"/>
          </p:cNvSpPr>
          <p:nvPr/>
        </p:nvSpPr>
        <p:spPr bwMode="auto">
          <a:xfrm rot="-5400000">
            <a:off x="-326231" y="3459956"/>
            <a:ext cx="31559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50000"/>
              </a:spcBef>
              <a:buClrTx/>
              <a:buSzTx/>
              <a:buFontTx/>
              <a:buNone/>
            </a:pPr>
            <a:r>
              <a:rPr lang="de-DE" altLang="en-US" sz="800">
                <a:solidFill>
                  <a:schemeClr val="accent1"/>
                </a:solidFill>
                <a:latin typeface="Arial" panose="020B0604020202020204" pitchFamily="34" charset="0"/>
              </a:rPr>
              <a:t>Used by</a:t>
            </a:r>
            <a:r>
              <a:rPr lang="de-DE" altLang="en-US" sz="800" u="sng">
                <a:solidFill>
                  <a:schemeClr val="accent1"/>
                </a:solidFill>
                <a:latin typeface="Arial" panose="020B0604020202020204" pitchFamily="34" charset="0"/>
              </a:rPr>
              <a:t> </a:t>
            </a:r>
            <a:r>
              <a:rPr lang="de-DE" altLang="en-US" sz="800">
                <a:solidFill>
                  <a:schemeClr val="accent1"/>
                </a:solidFill>
                <a:latin typeface="Arial" panose="020B0604020202020204" pitchFamily="34" charset="0"/>
              </a:rPr>
              <a:t>ermission of M. Ward, Worcester Polytechnic</a:t>
            </a:r>
            <a:r>
              <a:rPr lang="de-DE" altLang="en-US" sz="1200">
                <a:solidFill>
                  <a:schemeClr val="accent1"/>
                </a:solidFill>
                <a:latin typeface="Arial" panose="020B0604020202020204" pitchFamily="34" charset="0"/>
              </a:rPr>
              <a:t> </a:t>
            </a:r>
            <a:r>
              <a:rPr lang="de-DE" altLang="en-US" sz="800">
                <a:solidFill>
                  <a:schemeClr val="accent1"/>
                </a:solidFill>
                <a:latin typeface="Arial" panose="020B0604020202020204" pitchFamily="34" charset="0"/>
              </a:rPr>
              <a:t>Institute</a:t>
            </a:r>
          </a:p>
        </p:txBody>
      </p:sp>
    </p:spTree>
    <p:extLst>
      <p:ext uri="{BB962C8B-B14F-4D97-AF65-F5344CB8AC3E}">
        <p14:creationId xmlns:p14="http://schemas.microsoft.com/office/powerpoint/2010/main" val="29754842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Text Box 3"/>
          <p:cNvSpPr txBox="1">
            <a:spLocks noChangeArrowheads="1"/>
          </p:cNvSpPr>
          <p:nvPr/>
        </p:nvSpPr>
        <p:spPr bwMode="auto">
          <a:xfrm>
            <a:off x="957263" y="6198543"/>
            <a:ext cx="6205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50000"/>
              </a:spcBef>
              <a:buClrTx/>
              <a:buSzTx/>
              <a:buFontTx/>
              <a:buNone/>
            </a:pPr>
            <a:r>
              <a:rPr lang="de-DE" altLang="en-US" sz="2400" dirty="0">
                <a:latin typeface="+mn-lt"/>
              </a:rPr>
              <a:t>news </a:t>
            </a:r>
            <a:r>
              <a:rPr lang="de-DE" altLang="en-US" sz="2400" dirty="0" smtClean="0">
                <a:latin typeface="+mn-lt"/>
              </a:rPr>
              <a:t>articles visualized as a </a:t>
            </a:r>
            <a:r>
              <a:rPr lang="de-DE" altLang="en-US" sz="2400" dirty="0">
                <a:latin typeface="+mn-lt"/>
              </a:rPr>
              <a:t>landscape</a:t>
            </a:r>
          </a:p>
        </p:txBody>
      </p:sp>
      <p:pic>
        <p:nvPicPr>
          <p:cNvPr id="39941" name="Picture 4" descr="Landscap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863" y="1288626"/>
            <a:ext cx="6397662" cy="4909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2" name="Text Box 5"/>
          <p:cNvSpPr txBox="1">
            <a:spLocks noChangeArrowheads="1"/>
          </p:cNvSpPr>
          <p:nvPr/>
        </p:nvSpPr>
        <p:spPr bwMode="auto">
          <a:xfrm rot="-5400000">
            <a:off x="-1177925" y="3373437"/>
            <a:ext cx="37211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50000"/>
              </a:spcBef>
              <a:buClrTx/>
              <a:buSzTx/>
              <a:buFontTx/>
              <a:buNone/>
            </a:pPr>
            <a:r>
              <a:rPr lang="de-DE" altLang="en-US" sz="1000" dirty="0">
                <a:solidFill>
                  <a:schemeClr val="accent1"/>
                </a:solidFill>
                <a:latin typeface="Arial" panose="020B0604020202020204" pitchFamily="34" charset="0"/>
              </a:rPr>
              <a:t>Used by permission of B. Wright, Visible Decisions Inc.</a:t>
            </a:r>
          </a:p>
        </p:txBody>
      </p:sp>
      <p:sp>
        <p:nvSpPr>
          <p:cNvPr id="39943" name="Rectangle 6"/>
          <p:cNvSpPr>
            <a:spLocks noGrp="1" noChangeArrowheads="1"/>
          </p:cNvSpPr>
          <p:nvPr>
            <p:ph type="title"/>
          </p:nvPr>
        </p:nvSpPr>
        <p:spPr/>
        <p:txBody>
          <a:bodyPr/>
          <a:lstStyle/>
          <a:p>
            <a:pPr eaLnBrk="1" hangingPunct="1"/>
            <a:r>
              <a:rPr lang="de-DE" altLang="en-US" dirty="0" smtClean="0"/>
              <a:t>Landscapes</a:t>
            </a:r>
            <a:endParaRPr lang="en-US" altLang="en-US" sz="4800" dirty="0"/>
          </a:p>
        </p:txBody>
      </p:sp>
      <p:sp>
        <p:nvSpPr>
          <p:cNvPr id="39944" name="Rectangle 7"/>
          <p:cNvSpPr>
            <a:spLocks noGrp="1" noChangeArrowheads="1"/>
          </p:cNvSpPr>
          <p:nvPr>
            <p:ph type="body" idx="1"/>
          </p:nvPr>
        </p:nvSpPr>
        <p:spPr>
          <a:xfrm>
            <a:off x="7286625" y="1711324"/>
            <a:ext cx="4157662" cy="3829050"/>
          </a:xfrm>
        </p:spPr>
        <p:txBody>
          <a:bodyPr/>
          <a:lstStyle/>
          <a:p>
            <a:pPr eaLnBrk="1" hangingPunct="1"/>
            <a:r>
              <a:rPr lang="de-DE" altLang="en-US" sz="2400" dirty="0"/>
              <a:t>Visualization of the data as perspective landscape</a:t>
            </a:r>
            <a:endParaRPr lang="de-DE" altLang="en-US" sz="2400" b="1" dirty="0"/>
          </a:p>
          <a:p>
            <a:pPr eaLnBrk="1" hangingPunct="1"/>
            <a:endParaRPr lang="de-DE" altLang="en-US" sz="2400" dirty="0" smtClean="0"/>
          </a:p>
          <a:p>
            <a:pPr eaLnBrk="1" hangingPunct="1"/>
            <a:r>
              <a:rPr lang="de-DE" altLang="en-US" sz="2400" dirty="0" smtClean="0"/>
              <a:t>The </a:t>
            </a:r>
            <a:r>
              <a:rPr lang="de-DE" altLang="en-US" sz="2400" dirty="0"/>
              <a:t>data needs to be transformed into a (possibly artificial) 2D spatial representation which preserves the characteristics of the data </a:t>
            </a:r>
            <a:endParaRPr lang="en-US" altLang="en-US" sz="2400" dirty="0"/>
          </a:p>
        </p:txBody>
      </p:sp>
    </p:spTree>
    <p:extLst>
      <p:ext uri="{BB962C8B-B14F-4D97-AF65-F5344CB8AC3E}">
        <p14:creationId xmlns:p14="http://schemas.microsoft.com/office/powerpoint/2010/main" val="865814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4"/>
          <p:cNvSpPr>
            <a:spLocks noGrp="1" noChangeArrowheads="1"/>
          </p:cNvSpPr>
          <p:nvPr>
            <p:ph type="title"/>
          </p:nvPr>
        </p:nvSpPr>
        <p:spPr/>
        <p:txBody>
          <a:bodyPr/>
          <a:lstStyle/>
          <a:p>
            <a:pPr eaLnBrk="1" hangingPunct="1"/>
            <a:r>
              <a:rPr lang="de-DE" altLang="en-US" smtClean="0"/>
              <a:t>Parallel Coordinates</a:t>
            </a:r>
            <a:endParaRPr lang="en-US" altLang="en-US" sz="4000"/>
          </a:p>
        </p:txBody>
      </p:sp>
      <p:sp>
        <p:nvSpPr>
          <p:cNvPr id="40965" name="Rectangle 5"/>
          <p:cNvSpPr>
            <a:spLocks noGrp="1" noChangeArrowheads="1"/>
          </p:cNvSpPr>
          <p:nvPr>
            <p:ph type="body" idx="1"/>
          </p:nvPr>
        </p:nvSpPr>
        <p:spPr>
          <a:xfrm>
            <a:off x="540041" y="1390649"/>
            <a:ext cx="5495925" cy="4743451"/>
          </a:xfrm>
        </p:spPr>
        <p:txBody>
          <a:bodyPr/>
          <a:lstStyle/>
          <a:p>
            <a:pPr eaLnBrk="1" hangingPunct="1">
              <a:spcAft>
                <a:spcPts val="600"/>
              </a:spcAft>
            </a:pPr>
            <a:r>
              <a:rPr lang="de-DE" altLang="en-US" sz="2400" dirty="0"/>
              <a:t>n equidistant axes which are parallel to one of the screen axes and correspond to the attributes </a:t>
            </a:r>
          </a:p>
          <a:p>
            <a:pPr eaLnBrk="1" hangingPunct="1">
              <a:spcAft>
                <a:spcPts val="600"/>
              </a:spcAft>
            </a:pPr>
            <a:r>
              <a:rPr lang="de-DE" altLang="en-US" sz="2400" dirty="0"/>
              <a:t>The axes are scaled to the [minimum, maximum]: range of the corresponding attribute</a:t>
            </a:r>
          </a:p>
          <a:p>
            <a:pPr eaLnBrk="1" hangingPunct="1">
              <a:spcAft>
                <a:spcPts val="600"/>
              </a:spcAft>
            </a:pPr>
            <a:r>
              <a:rPr lang="de-DE" altLang="en-US" sz="2400" dirty="0"/>
              <a:t>Every data item corresponds to a polygonal line which intersects each of the axes at the point which corresponds to the value for the attribute</a:t>
            </a:r>
            <a:endParaRPr lang="en-US" altLang="en-US" sz="2400" dirty="0"/>
          </a:p>
        </p:txBody>
      </p:sp>
      <p:pic>
        <p:nvPicPr>
          <p:cNvPr id="93186" name="Picture 2" descr="Parallel coordina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5966" y="1142999"/>
            <a:ext cx="5463022" cy="5463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7652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7" name="Picture 2" descr="ParCoord_KapII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9762" y="1163637"/>
            <a:ext cx="8372475" cy="5537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8" name="Rectangle 3"/>
          <p:cNvSpPr>
            <a:spLocks noGrp="1" noChangeArrowheads="1"/>
          </p:cNvSpPr>
          <p:nvPr>
            <p:ph type="title" idx="4294967295"/>
          </p:nvPr>
        </p:nvSpPr>
        <p:spPr>
          <a:xfrm>
            <a:off x="1524000" y="381000"/>
            <a:ext cx="9144000" cy="609600"/>
          </a:xfrm>
        </p:spPr>
        <p:txBody>
          <a:bodyPr>
            <a:noAutofit/>
          </a:bodyPr>
          <a:lstStyle/>
          <a:p>
            <a:pPr eaLnBrk="1" hangingPunct="1"/>
            <a:r>
              <a:rPr lang="en-US" altLang="en-US" dirty="0" smtClean="0"/>
              <a:t>Parallel Coordinates of a Data Set</a:t>
            </a:r>
          </a:p>
        </p:txBody>
      </p:sp>
    </p:spTree>
    <p:extLst>
      <p:ext uri="{BB962C8B-B14F-4D97-AF65-F5344CB8AC3E}">
        <p14:creationId xmlns:p14="http://schemas.microsoft.com/office/powerpoint/2010/main" val="1419574960"/>
      </p:ext>
    </p:extLst>
  </p:cSld>
  <p:clrMapOvr>
    <a:masterClrMapping/>
  </p:clrMapOvr>
  <p:transition xmlns:p14="http://schemas.microsoft.com/office/powerpoint/2010/main">
    <p:zoom/>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Grp="1" noChangeArrowheads="1"/>
          </p:cNvSpPr>
          <p:nvPr>
            <p:ph type="title"/>
          </p:nvPr>
        </p:nvSpPr>
        <p:spPr/>
        <p:txBody>
          <a:bodyPr/>
          <a:lstStyle/>
          <a:p>
            <a:pPr eaLnBrk="1" hangingPunct="1"/>
            <a:r>
              <a:rPr lang="de-DE" altLang="en-US" dirty="0" smtClean="0"/>
              <a:t>Icon-Based Visualization Techniques</a:t>
            </a:r>
            <a:endParaRPr lang="en-US" altLang="en-US" dirty="0" smtClean="0"/>
          </a:p>
        </p:txBody>
      </p:sp>
      <p:sp>
        <p:nvSpPr>
          <p:cNvPr id="43012" name="Rectangle 4"/>
          <p:cNvSpPr>
            <a:spLocks noGrp="1" noChangeArrowheads="1"/>
          </p:cNvSpPr>
          <p:nvPr>
            <p:ph type="body" idx="1"/>
          </p:nvPr>
        </p:nvSpPr>
        <p:spPr>
          <a:xfrm>
            <a:off x="619125" y="1447800"/>
            <a:ext cx="10934700" cy="4953000"/>
          </a:xfrm>
        </p:spPr>
        <p:txBody>
          <a:bodyPr/>
          <a:lstStyle/>
          <a:p>
            <a:pPr eaLnBrk="1" hangingPunct="1">
              <a:lnSpc>
                <a:spcPct val="110000"/>
              </a:lnSpc>
            </a:pPr>
            <a:r>
              <a:rPr lang="de-DE" altLang="en-US" sz="2400" dirty="0"/>
              <a:t>Visualization of the data values as features of icons</a:t>
            </a:r>
          </a:p>
          <a:p>
            <a:pPr eaLnBrk="1" hangingPunct="1">
              <a:lnSpc>
                <a:spcPct val="110000"/>
              </a:lnSpc>
            </a:pPr>
            <a:r>
              <a:rPr lang="de-DE" altLang="en-US" sz="2400" dirty="0"/>
              <a:t>Typical visualization methods</a:t>
            </a:r>
          </a:p>
          <a:p>
            <a:pPr lvl="1" eaLnBrk="1" hangingPunct="1">
              <a:lnSpc>
                <a:spcPct val="110000"/>
              </a:lnSpc>
            </a:pPr>
            <a:r>
              <a:rPr lang="de-DE" altLang="en-US" sz="2400" dirty="0"/>
              <a:t>Chernoff Faces</a:t>
            </a:r>
          </a:p>
          <a:p>
            <a:pPr lvl="1" eaLnBrk="1" hangingPunct="1">
              <a:lnSpc>
                <a:spcPct val="110000"/>
              </a:lnSpc>
            </a:pPr>
            <a:r>
              <a:rPr lang="de-DE" altLang="en-US" sz="2400" dirty="0"/>
              <a:t>Stick Figures</a:t>
            </a:r>
          </a:p>
          <a:p>
            <a:pPr eaLnBrk="1" hangingPunct="1">
              <a:lnSpc>
                <a:spcPct val="110000"/>
              </a:lnSpc>
            </a:pPr>
            <a:r>
              <a:rPr lang="de-DE" altLang="en-US" sz="2400" dirty="0"/>
              <a:t>General techniques</a:t>
            </a:r>
          </a:p>
          <a:p>
            <a:pPr lvl="1" eaLnBrk="1" hangingPunct="1">
              <a:lnSpc>
                <a:spcPct val="110000"/>
              </a:lnSpc>
            </a:pPr>
            <a:r>
              <a:rPr lang="de-DE" altLang="en-US" sz="2400" dirty="0"/>
              <a:t>Shape coding: Use shape to represent certain information encoding</a:t>
            </a:r>
          </a:p>
          <a:p>
            <a:pPr lvl="1" eaLnBrk="1" hangingPunct="1">
              <a:lnSpc>
                <a:spcPct val="110000"/>
              </a:lnSpc>
            </a:pPr>
            <a:r>
              <a:rPr lang="de-DE" altLang="en-US" sz="2400" dirty="0"/>
              <a:t>Color icons: Use color icons to encode more information</a:t>
            </a:r>
          </a:p>
          <a:p>
            <a:pPr lvl="1" eaLnBrk="1" hangingPunct="1">
              <a:lnSpc>
                <a:spcPct val="110000"/>
              </a:lnSpc>
            </a:pPr>
            <a:r>
              <a:rPr lang="de-DE" altLang="en-US" sz="2400" dirty="0"/>
              <a:t>Tile bars: Use small icons to represent the relevant feature vectors in document retrieval</a:t>
            </a:r>
            <a:endParaRPr lang="en-US" altLang="en-US" sz="2400" dirty="0"/>
          </a:p>
        </p:txBody>
      </p:sp>
    </p:spTree>
    <p:extLst>
      <p:ext uri="{BB962C8B-B14F-4D97-AF65-F5344CB8AC3E}">
        <p14:creationId xmlns:p14="http://schemas.microsoft.com/office/powerpoint/2010/main" val="20332203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p:txBody>
          <a:bodyPr/>
          <a:lstStyle/>
          <a:p>
            <a:pPr eaLnBrk="1" hangingPunct="1"/>
            <a:r>
              <a:rPr lang="en-US" altLang="en-US" smtClean="0"/>
              <a:t>Chernoff Faces</a:t>
            </a:r>
          </a:p>
        </p:txBody>
      </p:sp>
      <p:sp>
        <p:nvSpPr>
          <p:cNvPr id="44036" name="Rectangle 3"/>
          <p:cNvSpPr>
            <a:spLocks noGrp="1" noChangeArrowheads="1"/>
          </p:cNvSpPr>
          <p:nvPr>
            <p:ph type="body" sz="half" idx="1"/>
          </p:nvPr>
        </p:nvSpPr>
        <p:spPr>
          <a:xfrm>
            <a:off x="549566" y="1166093"/>
            <a:ext cx="10972800" cy="2667000"/>
          </a:xfrm>
        </p:spPr>
        <p:txBody>
          <a:bodyPr/>
          <a:lstStyle/>
          <a:p>
            <a:pPr eaLnBrk="1" hangingPunct="1">
              <a:lnSpc>
                <a:spcPct val="120000"/>
              </a:lnSpc>
            </a:pPr>
            <a:r>
              <a:rPr lang="en-US" altLang="en-US" sz="2400" dirty="0">
                <a:latin typeface="Calibri" panose="020F0502020204030204" pitchFamily="34" charset="0"/>
              </a:rPr>
              <a:t>A way to display variables on a two-dimensional surface, e.g., let x be eyebrow slant, y be eye size, z be nose length, etc. </a:t>
            </a:r>
          </a:p>
          <a:p>
            <a:pPr eaLnBrk="1" hangingPunct="1">
              <a:lnSpc>
                <a:spcPct val="120000"/>
              </a:lnSpc>
            </a:pPr>
            <a:r>
              <a:rPr lang="en-US" altLang="en-US" sz="2400" dirty="0">
                <a:latin typeface="Calibri" panose="020F0502020204030204" pitchFamily="34" charset="0"/>
              </a:rPr>
              <a:t>The figure shows faces produced using 10 </a:t>
            </a:r>
            <a:r>
              <a:rPr lang="en-US" altLang="en-US" sz="2400" dirty="0" smtClean="0">
                <a:latin typeface="Calibri" panose="020F0502020204030204" pitchFamily="34" charset="0"/>
              </a:rPr>
              <a:t>characteristics—(</a:t>
            </a:r>
            <a:r>
              <a:rPr lang="en-US" altLang="en-US" sz="2400" b="1" dirty="0" smtClean="0">
                <a:latin typeface="Calibri" panose="020F0502020204030204" pitchFamily="34" charset="0"/>
              </a:rPr>
              <a:t>head </a:t>
            </a:r>
            <a:r>
              <a:rPr lang="en-US" altLang="en-US" sz="2400" b="1" dirty="0">
                <a:latin typeface="Calibri" panose="020F0502020204030204" pitchFamily="34" charset="0"/>
              </a:rPr>
              <a:t>eccentricity, eye size, eye spacing, eye eccentricity, pupil size, eyebrow slant, nose size, mouth shape, mouth size, and mouth opening</a:t>
            </a:r>
            <a:r>
              <a:rPr lang="en-US" altLang="en-US" sz="2400" dirty="0">
                <a:latin typeface="Calibri" panose="020F0502020204030204" pitchFamily="34" charset="0"/>
              </a:rPr>
              <a:t>): Each assigned one of 10 possible values, generated using </a:t>
            </a:r>
            <a:r>
              <a:rPr lang="en-US" altLang="en-US" sz="2400" i="1" dirty="0">
                <a:latin typeface="Calibri" panose="020F0502020204030204" pitchFamily="34" charset="0"/>
                <a:hlinkClick r:id="rId3"/>
              </a:rPr>
              <a:t>Mathematica</a:t>
            </a:r>
            <a:r>
              <a:rPr lang="en-US" altLang="en-US" sz="2400" dirty="0">
                <a:latin typeface="Calibri" panose="020F0502020204030204" pitchFamily="34" charset="0"/>
              </a:rPr>
              <a:t> (S. Dickson)</a:t>
            </a:r>
          </a:p>
        </p:txBody>
      </p:sp>
      <p:sp>
        <p:nvSpPr>
          <p:cNvPr id="44037" name="Rectangle 5"/>
          <p:cNvSpPr>
            <a:spLocks noGrp="1" noChangeArrowheads="1"/>
          </p:cNvSpPr>
          <p:nvPr>
            <p:ph type="body" sz="half" idx="2"/>
          </p:nvPr>
        </p:nvSpPr>
        <p:spPr>
          <a:xfrm>
            <a:off x="549566" y="4038600"/>
            <a:ext cx="6324600" cy="2548297"/>
          </a:xfrm>
        </p:spPr>
        <p:txBody>
          <a:bodyPr/>
          <a:lstStyle/>
          <a:p>
            <a:pPr eaLnBrk="1" hangingPunct="1">
              <a:lnSpc>
                <a:spcPct val="110000"/>
              </a:lnSpc>
            </a:pPr>
            <a:r>
              <a:rPr lang="en-US" altLang="en-US" sz="2400" dirty="0">
                <a:latin typeface="Calibri" panose="020F0502020204030204" pitchFamily="34" charset="0"/>
              </a:rPr>
              <a:t>REFERENCE: </a:t>
            </a:r>
            <a:r>
              <a:rPr lang="en-US" altLang="en-US" sz="2400" dirty="0" err="1">
                <a:latin typeface="Calibri" panose="020F0502020204030204" pitchFamily="34" charset="0"/>
              </a:rPr>
              <a:t>Gonick</a:t>
            </a:r>
            <a:r>
              <a:rPr lang="en-US" altLang="en-US" sz="2400" dirty="0">
                <a:latin typeface="Calibri" panose="020F0502020204030204" pitchFamily="34" charset="0"/>
              </a:rPr>
              <a:t>, L. and Smith, W. </a:t>
            </a:r>
            <a:r>
              <a:rPr lang="en-US" altLang="en-US" sz="2400" i="1" dirty="0">
                <a:latin typeface="Calibri" panose="020F0502020204030204" pitchFamily="34" charset="0"/>
                <a:hlinkClick r:id="rId4"/>
              </a:rPr>
              <a:t>The Cartoon Guide to Statistics.</a:t>
            </a:r>
            <a:r>
              <a:rPr lang="en-US" altLang="en-US" sz="2400" dirty="0">
                <a:latin typeface="Calibri" panose="020F0502020204030204" pitchFamily="34" charset="0"/>
              </a:rPr>
              <a:t> New York: Harper Perennial, p. 212, 1993</a:t>
            </a:r>
          </a:p>
          <a:p>
            <a:pPr eaLnBrk="1" hangingPunct="1">
              <a:lnSpc>
                <a:spcPct val="110000"/>
              </a:lnSpc>
            </a:pPr>
            <a:r>
              <a:rPr lang="en-US" altLang="en-US" sz="2400" dirty="0" err="1">
                <a:latin typeface="Calibri" panose="020F0502020204030204" pitchFamily="34" charset="0"/>
              </a:rPr>
              <a:t>Weisstein</a:t>
            </a:r>
            <a:r>
              <a:rPr lang="en-US" altLang="en-US" sz="2400" dirty="0">
                <a:latin typeface="Calibri" panose="020F0502020204030204" pitchFamily="34" charset="0"/>
              </a:rPr>
              <a:t>, Eric W. "</a:t>
            </a:r>
            <a:r>
              <a:rPr lang="en-US" altLang="en-US" sz="2400" dirty="0" err="1">
                <a:latin typeface="Calibri" panose="020F0502020204030204" pitchFamily="34" charset="0"/>
              </a:rPr>
              <a:t>Chernoff</a:t>
            </a:r>
            <a:r>
              <a:rPr lang="en-US" altLang="en-US" sz="2400" dirty="0">
                <a:latin typeface="Calibri" panose="020F0502020204030204" pitchFamily="34" charset="0"/>
              </a:rPr>
              <a:t> Face." From </a:t>
            </a:r>
            <a:r>
              <a:rPr lang="en-US" altLang="en-US" sz="2400" i="1" dirty="0" err="1">
                <a:latin typeface="Calibri" panose="020F0502020204030204" pitchFamily="34" charset="0"/>
              </a:rPr>
              <a:t>MathWorld</a:t>
            </a:r>
            <a:r>
              <a:rPr lang="en-US" altLang="en-US" sz="2400" dirty="0">
                <a:latin typeface="Calibri" panose="020F0502020204030204" pitchFamily="34" charset="0"/>
              </a:rPr>
              <a:t>--A Wolfram Web Resource. </a:t>
            </a:r>
            <a:r>
              <a:rPr lang="en-US" altLang="en-US" sz="2400" dirty="0">
                <a:latin typeface="Calibri" panose="020F0502020204030204" pitchFamily="34" charset="0"/>
                <a:hlinkClick r:id="rId5"/>
              </a:rPr>
              <a:t>mathworld.wolfram.com/ChernoffFace.html</a:t>
            </a:r>
            <a:r>
              <a:rPr lang="en-US" altLang="en-US" sz="2400" dirty="0">
                <a:latin typeface="Calibri" panose="020F0502020204030204" pitchFamily="34" charset="0"/>
              </a:rPr>
              <a:t> </a:t>
            </a:r>
          </a:p>
        </p:txBody>
      </p:sp>
      <p:pic>
        <p:nvPicPr>
          <p:cNvPr id="44038" name="Picture 4" descr="ChernoffFac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74166" y="3533416"/>
            <a:ext cx="4276725" cy="3171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2003739"/>
      </p:ext>
    </p:extLst>
  </p:cSld>
  <p:clrMapOvr>
    <a:masterClrMapping/>
  </p:clrMapOvr>
  <p:transition xmlns:p14="http://schemas.microsoft.com/office/powerpoint/2010/main">
    <p:zoom/>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60" name="Picture 2" descr="StickCensu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336" y="1176042"/>
            <a:ext cx="6165641" cy="576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Rectangle 3"/>
          <p:cNvSpPr>
            <a:spLocks noChangeArrowheads="1"/>
          </p:cNvSpPr>
          <p:nvPr/>
        </p:nvSpPr>
        <p:spPr bwMode="auto">
          <a:xfrm>
            <a:off x="2085975" y="1066800"/>
            <a:ext cx="8248650" cy="499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defTabSz="381000"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defTabSz="38100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defTabSz="3810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defTabSz="3810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defTabSz="3810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defTabSz="381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defTabSz="381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defTabSz="381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defTabSz="381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lvl="1" eaLnBrk="1" hangingPunct="1">
              <a:buClrTx/>
              <a:buSzPct val="130000"/>
              <a:buFontTx/>
              <a:buNone/>
            </a:pPr>
            <a:endParaRPr lang="de-DE" altLang="en-US" sz="4000">
              <a:latin typeface="Arial Narrow" panose="020B0606020202030204" pitchFamily="34" charset="0"/>
            </a:endParaRPr>
          </a:p>
          <a:p>
            <a:pPr lvl="1" eaLnBrk="1" hangingPunct="1">
              <a:buClrTx/>
              <a:buSzPct val="130000"/>
              <a:buFontTx/>
              <a:buNone/>
            </a:pPr>
            <a:endParaRPr lang="de-DE" altLang="en-US">
              <a:latin typeface="Arial Narrow" panose="020B0606020202030204" pitchFamily="34" charset="0"/>
            </a:endParaRPr>
          </a:p>
          <a:p>
            <a:pPr lvl="1" eaLnBrk="1" hangingPunct="1">
              <a:buClrTx/>
              <a:buSzPct val="130000"/>
              <a:buFontTx/>
              <a:buNone/>
            </a:pPr>
            <a:endParaRPr lang="de-DE" altLang="en-US">
              <a:latin typeface="Arial Narrow" panose="020B0606020202030204" pitchFamily="34" charset="0"/>
            </a:endParaRPr>
          </a:p>
          <a:p>
            <a:pPr lvl="1" eaLnBrk="1" hangingPunct="1">
              <a:buClrTx/>
              <a:buSzPct val="130000"/>
              <a:buFontTx/>
              <a:buNone/>
            </a:pPr>
            <a:endParaRPr lang="de-DE" altLang="en-US">
              <a:latin typeface="Arial Narrow" panose="020B0606020202030204" pitchFamily="34" charset="0"/>
            </a:endParaRPr>
          </a:p>
          <a:p>
            <a:pPr lvl="1" eaLnBrk="1" hangingPunct="1">
              <a:buClrTx/>
              <a:buSzPct val="130000"/>
              <a:buFontTx/>
              <a:buNone/>
            </a:pPr>
            <a:endParaRPr lang="de-DE" altLang="en-US">
              <a:latin typeface="Arial Narrow" panose="020B0606020202030204" pitchFamily="34" charset="0"/>
            </a:endParaRPr>
          </a:p>
          <a:p>
            <a:pPr lvl="1" eaLnBrk="1" hangingPunct="1">
              <a:buClrTx/>
              <a:buSzPct val="130000"/>
              <a:buFontTx/>
              <a:buNone/>
            </a:pPr>
            <a:endParaRPr lang="de-DE" altLang="en-US">
              <a:latin typeface="Arial Narrow" panose="020B0606020202030204" pitchFamily="34" charset="0"/>
            </a:endParaRPr>
          </a:p>
          <a:p>
            <a:pPr lvl="1" eaLnBrk="1" hangingPunct="1">
              <a:buClrTx/>
              <a:buSzPct val="130000"/>
              <a:buFontTx/>
              <a:buNone/>
            </a:pPr>
            <a:endParaRPr lang="de-DE" altLang="en-US">
              <a:latin typeface="Arial Narrow" panose="020B0606020202030204" pitchFamily="34" charset="0"/>
            </a:endParaRPr>
          </a:p>
          <a:p>
            <a:pPr lvl="1" eaLnBrk="1" hangingPunct="1">
              <a:buClrTx/>
              <a:buSzPct val="130000"/>
              <a:buFontTx/>
              <a:buNone/>
            </a:pPr>
            <a:endParaRPr lang="de-DE" altLang="en-US">
              <a:latin typeface="Arial Narrow" panose="020B0606020202030204" pitchFamily="34" charset="0"/>
            </a:endParaRPr>
          </a:p>
          <a:p>
            <a:pPr lvl="1" eaLnBrk="1" hangingPunct="1">
              <a:buClrTx/>
              <a:buSzPct val="130000"/>
              <a:buFontTx/>
              <a:buNone/>
            </a:pPr>
            <a:endParaRPr lang="de-DE" altLang="en-US">
              <a:latin typeface="Arial Narrow" panose="020B0606020202030204" pitchFamily="34" charset="0"/>
            </a:endParaRPr>
          </a:p>
          <a:p>
            <a:pPr lvl="1" eaLnBrk="1" hangingPunct="1">
              <a:buClrTx/>
              <a:buSzPct val="130000"/>
              <a:buFontTx/>
              <a:buNone/>
            </a:pPr>
            <a:endParaRPr lang="de-DE" altLang="en-US">
              <a:latin typeface="Arial Narrow" panose="020B0606020202030204" pitchFamily="34" charset="0"/>
            </a:endParaRPr>
          </a:p>
          <a:p>
            <a:pPr lvl="1" eaLnBrk="1" hangingPunct="1">
              <a:buClrTx/>
              <a:buSzPct val="130000"/>
              <a:buFontTx/>
              <a:buNone/>
            </a:pPr>
            <a:endParaRPr lang="de-DE" altLang="en-US">
              <a:latin typeface="Arial Narrow" panose="020B0606020202030204" pitchFamily="34" charset="0"/>
            </a:endParaRPr>
          </a:p>
          <a:p>
            <a:pPr lvl="1" eaLnBrk="1" hangingPunct="1">
              <a:buClrTx/>
              <a:buSzPct val="130000"/>
              <a:buFontTx/>
              <a:buNone/>
            </a:pPr>
            <a:endParaRPr lang="de-DE" altLang="en-US">
              <a:latin typeface="Arial Narrow" panose="020B0606020202030204" pitchFamily="34" charset="0"/>
            </a:endParaRPr>
          </a:p>
          <a:p>
            <a:pPr lvl="1" eaLnBrk="1" hangingPunct="1">
              <a:buClrTx/>
              <a:buSzPct val="130000"/>
              <a:buFontTx/>
              <a:buNone/>
            </a:pPr>
            <a:r>
              <a:rPr lang="de-DE" altLang="en-US" sz="1800">
                <a:latin typeface="Arial Narrow" panose="020B0606020202030204" pitchFamily="34" charset="0"/>
              </a:rPr>
              <a:t>					</a:t>
            </a:r>
          </a:p>
          <a:p>
            <a:pPr lvl="1" eaLnBrk="1" hangingPunct="1">
              <a:buClrTx/>
              <a:buSzPct val="130000"/>
              <a:buFontTx/>
              <a:buNone/>
            </a:pPr>
            <a:r>
              <a:rPr lang="de-DE" altLang="en-US" sz="1800">
                <a:latin typeface="Arial Narrow" panose="020B0606020202030204" pitchFamily="34" charset="0"/>
              </a:rPr>
              <a:t>				</a:t>
            </a:r>
          </a:p>
          <a:p>
            <a:pPr lvl="1" eaLnBrk="1" hangingPunct="1">
              <a:buClrTx/>
              <a:buSzPct val="130000"/>
              <a:buFontTx/>
              <a:buNone/>
            </a:pPr>
            <a:endParaRPr lang="de-DE" altLang="en-US" sz="1800">
              <a:latin typeface="Arial Narrow" panose="020B0606020202030204" pitchFamily="34" charset="0"/>
            </a:endParaRPr>
          </a:p>
          <a:p>
            <a:pPr lvl="1" eaLnBrk="1" hangingPunct="1">
              <a:buClrTx/>
              <a:buSzPct val="130000"/>
              <a:buFontTx/>
              <a:buNone/>
            </a:pPr>
            <a:r>
              <a:rPr lang="de-DE" altLang="en-US" sz="1800">
                <a:latin typeface="Arial Narrow" panose="020B0606020202030204" pitchFamily="34" charset="0"/>
              </a:rPr>
              <a:t>					</a:t>
            </a:r>
          </a:p>
        </p:txBody>
      </p:sp>
      <p:sp>
        <p:nvSpPr>
          <p:cNvPr id="45063" name="Text Box 5"/>
          <p:cNvSpPr txBox="1">
            <a:spLocks noChangeArrowheads="1"/>
          </p:cNvSpPr>
          <p:nvPr/>
        </p:nvSpPr>
        <p:spPr bwMode="auto">
          <a:xfrm rot="-5417876">
            <a:off x="-997158" y="3951289"/>
            <a:ext cx="3582988"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50000"/>
              </a:spcBef>
              <a:buClrTx/>
              <a:buSzTx/>
              <a:buFontTx/>
              <a:buNone/>
            </a:pPr>
            <a:r>
              <a:rPr lang="de-DE" altLang="en-US" sz="800" dirty="0">
                <a:solidFill>
                  <a:schemeClr val="accent1"/>
                </a:solidFill>
                <a:latin typeface="Arial" panose="020B0604020202020204" pitchFamily="34" charset="0"/>
              </a:rPr>
              <a:t>used by permission of G. Grinstein, University of Massachusettes at Lowell</a:t>
            </a:r>
          </a:p>
        </p:txBody>
      </p:sp>
      <p:sp>
        <p:nvSpPr>
          <p:cNvPr id="45064" name="Rectangle 6"/>
          <p:cNvSpPr>
            <a:spLocks noGrp="1" noChangeArrowheads="1"/>
          </p:cNvSpPr>
          <p:nvPr>
            <p:ph type="title" idx="4294967295"/>
          </p:nvPr>
        </p:nvSpPr>
        <p:spPr>
          <a:xfrm>
            <a:off x="2200275" y="202111"/>
            <a:ext cx="7772400" cy="762000"/>
          </a:xfrm>
        </p:spPr>
        <p:txBody>
          <a:bodyPr/>
          <a:lstStyle/>
          <a:p>
            <a:pPr eaLnBrk="1" hangingPunct="1"/>
            <a:r>
              <a:rPr lang="de-DE" altLang="en-US" dirty="0" smtClean="0"/>
              <a:t>Stick</a:t>
            </a:r>
            <a:r>
              <a:rPr lang="de-DE" altLang="en-US" dirty="0" smtClean="0">
                <a:solidFill>
                  <a:schemeClr val="tx1"/>
                </a:solidFill>
              </a:rPr>
              <a:t> </a:t>
            </a:r>
            <a:r>
              <a:rPr lang="de-DE" altLang="en-US" dirty="0" smtClean="0"/>
              <a:t>Figure</a:t>
            </a:r>
            <a:endParaRPr lang="en-US" altLang="en-US" sz="4000" dirty="0"/>
          </a:p>
        </p:txBody>
      </p:sp>
      <p:sp>
        <p:nvSpPr>
          <p:cNvPr id="10" name="Rectangle 3"/>
          <p:cNvSpPr txBox="1">
            <a:spLocks noChangeArrowheads="1"/>
          </p:cNvSpPr>
          <p:nvPr/>
        </p:nvSpPr>
        <p:spPr>
          <a:xfrm>
            <a:off x="7092126" y="1196511"/>
            <a:ext cx="4464091" cy="2237389"/>
          </a:xfrm>
          <a:prstGeom prst="rect">
            <a:avLst/>
          </a:prstGeom>
        </p:spPr>
        <p:txBody>
          <a:bodyPr/>
          <a:lst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lnSpc>
                <a:spcPct val="110000"/>
              </a:lnSpc>
            </a:pPr>
            <a:r>
              <a:rPr lang="de-DE" altLang="en-US" dirty="0" smtClean="0">
                <a:latin typeface="Calibri" panose="020F0502020204030204" pitchFamily="34" charset="0"/>
              </a:rPr>
              <a:t>A </a:t>
            </a:r>
            <a:r>
              <a:rPr lang="de-DE" altLang="en-US" dirty="0">
                <a:latin typeface="Calibri" panose="020F0502020204030204" pitchFamily="34" charset="0"/>
              </a:rPr>
              <a:t>census data figure showing age, income, gender, education, etc</a:t>
            </a:r>
            <a:r>
              <a:rPr lang="de-DE" altLang="en-US" dirty="0" smtClean="0">
                <a:latin typeface="Calibri" panose="020F0502020204030204" pitchFamily="34" charset="0"/>
              </a:rPr>
              <a:t>.</a:t>
            </a:r>
            <a:endParaRPr lang="de-DE" altLang="en-US" dirty="0">
              <a:latin typeface="Calibri" panose="020F0502020204030204" pitchFamily="34" charset="0"/>
            </a:endParaRPr>
          </a:p>
          <a:p>
            <a:pPr>
              <a:lnSpc>
                <a:spcPct val="110000"/>
              </a:lnSpc>
            </a:pPr>
            <a:r>
              <a:rPr lang="en-US" altLang="en-US" dirty="0">
                <a:latin typeface="Calibri" panose="020F0502020204030204" pitchFamily="34" charset="0"/>
              </a:rPr>
              <a:t>A 5-piece stick figure (1 body and 4 limbs w. different angle/length)</a:t>
            </a:r>
          </a:p>
          <a:p>
            <a:pPr marL="0" indent="0">
              <a:lnSpc>
                <a:spcPct val="110000"/>
              </a:lnSpc>
              <a:buNone/>
            </a:pPr>
            <a:endParaRPr lang="de-DE" altLang="en-US" dirty="0">
              <a:latin typeface="Calibri" panose="020F0502020204030204" pitchFamily="34" charset="0"/>
            </a:endParaRPr>
          </a:p>
        </p:txBody>
      </p:sp>
      <p:pic>
        <p:nvPicPr>
          <p:cNvPr id="2" name="Picture 1"/>
          <p:cNvPicPr>
            <a:picLocks noChangeAspect="1"/>
          </p:cNvPicPr>
          <p:nvPr/>
        </p:nvPicPr>
        <p:blipFill>
          <a:blip r:embed="rId4"/>
          <a:stretch>
            <a:fillRect/>
          </a:stretch>
        </p:blipFill>
        <p:spPr>
          <a:xfrm>
            <a:off x="6349797" y="4204988"/>
            <a:ext cx="5613688" cy="2053063"/>
          </a:xfrm>
          <a:prstGeom prst="rect">
            <a:avLst/>
          </a:prstGeom>
        </p:spPr>
      </p:pic>
    </p:spTree>
    <p:extLst>
      <p:ext uri="{BB962C8B-B14F-4D97-AF65-F5344CB8AC3E}">
        <p14:creationId xmlns:p14="http://schemas.microsoft.com/office/powerpoint/2010/main" val="2170491400"/>
      </p:ext>
    </p:extLst>
  </p:cSld>
  <p:clrMapOvr>
    <a:masterClrMapping/>
  </p:clrMapOvr>
  <p:transition xmlns:p14="http://schemas.microsoft.com/office/powerpoint/2010/main">
    <p:zoom/>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descr="GraphVis_ExConeTree_15_d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9312" y="4017250"/>
            <a:ext cx="4012820" cy="2311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3" name="Rectangle 2"/>
          <p:cNvSpPr>
            <a:spLocks noGrp="1" noChangeArrowheads="1"/>
          </p:cNvSpPr>
          <p:nvPr>
            <p:ph type="title"/>
          </p:nvPr>
        </p:nvSpPr>
        <p:spPr/>
        <p:txBody>
          <a:bodyPr>
            <a:normAutofit/>
          </a:bodyPr>
          <a:lstStyle/>
          <a:p>
            <a:pPr eaLnBrk="1" hangingPunct="1"/>
            <a:r>
              <a:rPr lang="de-DE" altLang="en-US" dirty="0"/>
              <a:t>Hierarchical Visualization Techniques</a:t>
            </a:r>
            <a:endParaRPr lang="en-US" altLang="en-US" dirty="0"/>
          </a:p>
        </p:txBody>
      </p:sp>
      <p:sp>
        <p:nvSpPr>
          <p:cNvPr id="46084" name="Rectangle 3"/>
          <p:cNvSpPr>
            <a:spLocks noGrp="1" noChangeArrowheads="1"/>
          </p:cNvSpPr>
          <p:nvPr>
            <p:ph type="body" idx="1"/>
          </p:nvPr>
        </p:nvSpPr>
        <p:spPr/>
        <p:txBody>
          <a:bodyPr/>
          <a:lstStyle/>
          <a:p>
            <a:pPr eaLnBrk="1" hangingPunct="1">
              <a:lnSpc>
                <a:spcPct val="110000"/>
              </a:lnSpc>
            </a:pPr>
            <a:r>
              <a:rPr lang="de-DE" altLang="en-US" sz="2400" dirty="0" smtClean="0"/>
              <a:t>Visualization of the data using a hierarchical partitioning into subspaces</a:t>
            </a:r>
          </a:p>
          <a:p>
            <a:pPr eaLnBrk="1" hangingPunct="1">
              <a:lnSpc>
                <a:spcPct val="110000"/>
              </a:lnSpc>
            </a:pPr>
            <a:r>
              <a:rPr lang="de-DE" altLang="en-US" sz="2400" dirty="0" smtClean="0"/>
              <a:t>Methods</a:t>
            </a:r>
          </a:p>
          <a:p>
            <a:pPr lvl="1" eaLnBrk="1" hangingPunct="1">
              <a:lnSpc>
                <a:spcPct val="110000"/>
              </a:lnSpc>
            </a:pPr>
            <a:r>
              <a:rPr lang="de-DE" altLang="en-US" sz="2400" dirty="0" smtClean="0"/>
              <a:t>Dimensional Stacking</a:t>
            </a:r>
          </a:p>
          <a:p>
            <a:pPr lvl="1" eaLnBrk="1" hangingPunct="1">
              <a:lnSpc>
                <a:spcPct val="110000"/>
              </a:lnSpc>
            </a:pPr>
            <a:r>
              <a:rPr lang="de-DE" altLang="en-US" sz="2400" dirty="0" smtClean="0"/>
              <a:t>Worlds-within-Worlds</a:t>
            </a:r>
          </a:p>
          <a:p>
            <a:pPr lvl="1" eaLnBrk="1" hangingPunct="1">
              <a:lnSpc>
                <a:spcPct val="110000"/>
              </a:lnSpc>
            </a:pPr>
            <a:r>
              <a:rPr lang="de-DE" altLang="en-US" sz="2400" dirty="0" smtClean="0"/>
              <a:t>Tree-Map </a:t>
            </a:r>
          </a:p>
          <a:p>
            <a:pPr lvl="1" eaLnBrk="1" hangingPunct="1">
              <a:lnSpc>
                <a:spcPct val="110000"/>
              </a:lnSpc>
            </a:pPr>
            <a:r>
              <a:rPr lang="de-DE" altLang="en-US" sz="2400" dirty="0" smtClean="0"/>
              <a:t>Cone Trees</a:t>
            </a:r>
          </a:p>
          <a:p>
            <a:pPr lvl="1" eaLnBrk="1" hangingPunct="1">
              <a:lnSpc>
                <a:spcPct val="110000"/>
              </a:lnSpc>
            </a:pPr>
            <a:r>
              <a:rPr lang="de-DE" altLang="en-US" sz="2400" dirty="0" smtClean="0"/>
              <a:t>InfoCube</a:t>
            </a:r>
            <a:endParaRPr lang="en-US" altLang="en-US" sz="2400" dirty="0" smtClean="0"/>
          </a:p>
        </p:txBody>
      </p:sp>
      <p:pic>
        <p:nvPicPr>
          <p:cNvPr id="4" name="Picture 3" descr="dimstac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3389" y="1831954"/>
            <a:ext cx="3391720" cy="1909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pic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5482" y="1831953"/>
            <a:ext cx="3108402" cy="1909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C:\hanj\0bk\bk3_slides\photos\million-treemap.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8364" y="4017250"/>
            <a:ext cx="2480039" cy="1860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http://www.csl.sony.co.jp/person/rekimoto/cube/cube.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34773" y="3903603"/>
            <a:ext cx="2740219" cy="2087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8249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p:txBody>
          <a:bodyPr>
            <a:normAutofit/>
          </a:bodyPr>
          <a:lstStyle/>
          <a:p>
            <a:pPr eaLnBrk="1" hangingPunct="1"/>
            <a:r>
              <a:rPr lang="en-US" altLang="en-US" dirty="0"/>
              <a:t>Dimensional Stacking</a:t>
            </a:r>
          </a:p>
        </p:txBody>
      </p:sp>
      <p:sp>
        <p:nvSpPr>
          <p:cNvPr id="47108" name="Rectangle 5"/>
          <p:cNvSpPr>
            <a:spLocks noGrp="1" noChangeArrowheads="1"/>
          </p:cNvSpPr>
          <p:nvPr>
            <p:ph type="body" sz="half" idx="2"/>
          </p:nvPr>
        </p:nvSpPr>
        <p:spPr>
          <a:xfrm>
            <a:off x="742949" y="3581400"/>
            <a:ext cx="10429875" cy="3048000"/>
          </a:xfrm>
        </p:spPr>
        <p:txBody>
          <a:bodyPr/>
          <a:lstStyle/>
          <a:p>
            <a:pPr eaLnBrk="1" hangingPunct="1"/>
            <a:r>
              <a:rPr lang="de-DE" altLang="en-US" sz="2400" dirty="0">
                <a:latin typeface="Calibri" panose="020F0502020204030204" pitchFamily="34" charset="0"/>
              </a:rPr>
              <a:t>Partitioning of the n-dimensional attribute space in 2-D subspaces, which are ‘stacked’ into each other</a:t>
            </a:r>
          </a:p>
          <a:p>
            <a:pPr eaLnBrk="1" hangingPunct="1"/>
            <a:r>
              <a:rPr lang="de-DE" altLang="en-US" sz="2400" dirty="0">
                <a:latin typeface="Calibri" panose="020F0502020204030204" pitchFamily="34" charset="0"/>
              </a:rPr>
              <a:t>Partitioning of the attribute value ranges into classes.  The important attributes should be used on the outer levels.</a:t>
            </a:r>
            <a:endParaRPr lang="de-DE" altLang="en-US" sz="2400" b="1" dirty="0">
              <a:latin typeface="Calibri" panose="020F0502020204030204" pitchFamily="34" charset="0"/>
            </a:endParaRPr>
          </a:p>
          <a:p>
            <a:pPr eaLnBrk="1" hangingPunct="1"/>
            <a:r>
              <a:rPr lang="de-DE" altLang="en-US" sz="2400" dirty="0">
                <a:latin typeface="Calibri" panose="020F0502020204030204" pitchFamily="34" charset="0"/>
              </a:rPr>
              <a:t>Adequate for data with ordinal attributes of low cardinality</a:t>
            </a:r>
          </a:p>
          <a:p>
            <a:pPr eaLnBrk="1" hangingPunct="1"/>
            <a:r>
              <a:rPr lang="en-US" altLang="en-US" sz="2400" dirty="0">
                <a:latin typeface="Calibri" panose="020F0502020204030204" pitchFamily="34" charset="0"/>
              </a:rPr>
              <a:t>But, difficult to display more than nine dimensions</a:t>
            </a:r>
          </a:p>
          <a:p>
            <a:pPr eaLnBrk="1" hangingPunct="1"/>
            <a:r>
              <a:rPr lang="en-US" altLang="en-US" sz="2400" dirty="0">
                <a:latin typeface="Calibri" panose="020F0502020204030204" pitchFamily="34" charset="0"/>
              </a:rPr>
              <a:t>Important to map dimensions appropriately</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1167" y="1228725"/>
            <a:ext cx="8453438" cy="2242448"/>
          </a:xfrm>
          <a:prstGeom prst="rect">
            <a:avLst/>
          </a:prstGeom>
        </p:spPr>
      </p:pic>
    </p:spTree>
    <p:extLst>
      <p:ext uri="{BB962C8B-B14F-4D97-AF65-F5344CB8AC3E}">
        <p14:creationId xmlns:p14="http://schemas.microsoft.com/office/powerpoint/2010/main" val="942770606"/>
      </p:ext>
    </p:extLst>
  </p:cSld>
  <p:clrMapOvr>
    <a:masterClrMapping/>
  </p:clrMapOvr>
  <p:transition xmlns:p14="http://schemas.microsoft.com/office/powerpoint/2010/main">
    <p:zoom/>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254670" y="232610"/>
            <a:ext cx="12777537" cy="685800"/>
          </a:xfrm>
          <a:noFill/>
        </p:spPr>
        <p:txBody>
          <a:bodyPr vert="horz" lIns="92075" tIns="46038" rIns="92075" bIns="46038" rtlCol="0" anchor="ctr">
            <a:normAutofit/>
          </a:bodyPr>
          <a:lstStyle/>
          <a:p>
            <a:r>
              <a:rPr lang="en-US" altLang="en-US" sz="3600" dirty="0" smtClean="0"/>
              <a:t>Types </a:t>
            </a:r>
            <a:r>
              <a:rPr lang="en-US" altLang="en-US" sz="3600" dirty="0"/>
              <a:t>of Data </a:t>
            </a:r>
            <a:r>
              <a:rPr lang="en-US" altLang="en-US" sz="3600" dirty="0" smtClean="0"/>
              <a:t>Sets: (4) </a:t>
            </a:r>
            <a:r>
              <a:rPr lang="en-US" altLang="en-US" sz="3600" dirty="0">
                <a:cs typeface="Times New Roman" panose="02020603050405020304" pitchFamily="18" charset="0"/>
              </a:rPr>
              <a:t>Spatial, image and multimedia</a:t>
            </a:r>
            <a:r>
              <a:rPr lang="en-US" altLang="en-US" sz="3600" dirty="0" smtClean="0">
                <a:cs typeface="Times New Roman" panose="02020603050405020304" pitchFamily="18" charset="0"/>
              </a:rPr>
              <a:t> Data</a:t>
            </a:r>
            <a:endParaRPr lang="en-US" altLang="en-US" sz="3600" dirty="0" smtClean="0"/>
          </a:p>
        </p:txBody>
      </p:sp>
      <p:sp>
        <p:nvSpPr>
          <p:cNvPr id="17412" name="Rectangle 3"/>
          <p:cNvSpPr>
            <a:spLocks noGrp="1" noChangeArrowheads="1"/>
          </p:cNvSpPr>
          <p:nvPr>
            <p:ph type="body" idx="1"/>
          </p:nvPr>
        </p:nvSpPr>
        <p:spPr>
          <a:xfrm>
            <a:off x="656664" y="1204996"/>
            <a:ext cx="3530325" cy="3696527"/>
          </a:xfrm>
          <a:noFill/>
        </p:spPr>
        <p:txBody>
          <a:bodyPr vert="horz" lIns="92075" tIns="46038" rIns="92075" bIns="46038" rtlCol="0">
            <a:noAutofit/>
          </a:bodyPr>
          <a:lstStyle/>
          <a:p>
            <a:pPr marL="523881" indent="-342900">
              <a:lnSpc>
                <a:spcPct val="200000"/>
              </a:lnSpc>
              <a:spcBef>
                <a:spcPts val="0"/>
              </a:spcBef>
            </a:pPr>
            <a:r>
              <a:rPr lang="en-US" altLang="en-US" sz="2400" dirty="0" smtClean="0">
                <a:cs typeface="Times New Roman" panose="02020603050405020304" pitchFamily="18" charset="0"/>
              </a:rPr>
              <a:t>Spatial </a:t>
            </a:r>
            <a:r>
              <a:rPr lang="en-US" altLang="en-US" sz="2400" dirty="0">
                <a:cs typeface="Times New Roman" panose="02020603050405020304" pitchFamily="18" charset="0"/>
              </a:rPr>
              <a:t>data: maps</a:t>
            </a:r>
          </a:p>
          <a:p>
            <a:pPr marL="523881" indent="-342900">
              <a:lnSpc>
                <a:spcPct val="200000"/>
              </a:lnSpc>
              <a:spcBef>
                <a:spcPts val="0"/>
              </a:spcBef>
            </a:pPr>
            <a:endParaRPr lang="en-US" altLang="en-US" sz="2400" dirty="0" smtClean="0">
              <a:cs typeface="Times New Roman" panose="02020603050405020304" pitchFamily="18" charset="0"/>
            </a:endParaRPr>
          </a:p>
          <a:p>
            <a:pPr marL="523881" indent="-342900">
              <a:lnSpc>
                <a:spcPct val="200000"/>
              </a:lnSpc>
              <a:spcBef>
                <a:spcPts val="0"/>
              </a:spcBef>
            </a:pPr>
            <a:endParaRPr lang="en-US" altLang="en-US" sz="2400" dirty="0">
              <a:cs typeface="Times New Roman" panose="02020603050405020304" pitchFamily="18" charset="0"/>
            </a:endParaRPr>
          </a:p>
          <a:p>
            <a:pPr marL="523881" indent="-342900">
              <a:lnSpc>
                <a:spcPct val="200000"/>
              </a:lnSpc>
              <a:spcBef>
                <a:spcPts val="0"/>
              </a:spcBef>
            </a:pPr>
            <a:endParaRPr lang="en-US" altLang="en-US" sz="2400" dirty="0" smtClean="0">
              <a:cs typeface="Times New Roman" panose="02020603050405020304" pitchFamily="18" charset="0"/>
            </a:endParaRPr>
          </a:p>
          <a:p>
            <a:pPr marL="523881" indent="-342900">
              <a:lnSpc>
                <a:spcPct val="200000"/>
              </a:lnSpc>
              <a:spcBef>
                <a:spcPts val="0"/>
              </a:spcBef>
            </a:pPr>
            <a:endParaRPr lang="en-US" altLang="en-US" sz="2400" dirty="0" smtClean="0">
              <a:cs typeface="Times New Roman" panose="02020603050405020304" pitchFamily="18" charset="0"/>
            </a:endParaRPr>
          </a:p>
          <a:p>
            <a:pPr marL="523881" indent="-342900">
              <a:lnSpc>
                <a:spcPct val="200000"/>
              </a:lnSpc>
              <a:spcBef>
                <a:spcPts val="0"/>
              </a:spcBef>
            </a:pPr>
            <a:r>
              <a:rPr lang="en-US" altLang="en-US" sz="2400" dirty="0" smtClean="0">
                <a:cs typeface="Times New Roman" panose="02020603050405020304" pitchFamily="18" charset="0"/>
              </a:rPr>
              <a:t>Image </a:t>
            </a:r>
            <a:r>
              <a:rPr lang="en-US" altLang="en-US" sz="2400" dirty="0">
                <a:cs typeface="Times New Roman" panose="02020603050405020304" pitchFamily="18" charset="0"/>
              </a:rPr>
              <a:t>data: </a:t>
            </a:r>
          </a:p>
          <a:p>
            <a:pPr marL="523881" indent="-342900">
              <a:lnSpc>
                <a:spcPct val="200000"/>
              </a:lnSpc>
              <a:spcBef>
                <a:spcPts val="0"/>
              </a:spcBef>
            </a:pPr>
            <a:r>
              <a:rPr lang="en-US" altLang="en-US" sz="2400" dirty="0">
                <a:cs typeface="Times New Roman" panose="02020603050405020304" pitchFamily="18" charset="0"/>
              </a:rPr>
              <a:t>Video data:</a:t>
            </a:r>
          </a:p>
        </p:txBody>
      </p:sp>
      <p:pic>
        <p:nvPicPr>
          <p:cNvPr id="36866" name="Picture 2" descr="https://learn.arcgis.com/en/arcgis-book/images/ch5/05-fig-5-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586" y="1204996"/>
            <a:ext cx="5305425" cy="4333875"/>
          </a:xfrm>
          <a:prstGeom prst="rect">
            <a:avLst/>
          </a:prstGeom>
          <a:noFill/>
          <a:extLst>
            <a:ext uri="{909E8E84-426E-40dd-AFC4-6F175D3DCCD1}">
              <a14:hiddenFill xmlns:a14="http://schemas.microsoft.com/office/drawing/2010/main">
                <a:solidFill>
                  <a:srgbClr val="FFFFFF"/>
                </a:solidFill>
              </a14:hiddenFill>
            </a:ext>
          </a:extLst>
        </p:spPr>
      </p:pic>
      <p:pic>
        <p:nvPicPr>
          <p:cNvPr id="36868" name="Picture 4" descr="http://nda.membershipsoftware.org/files/iStock_000032315954_Larg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6905" y="1913020"/>
            <a:ext cx="4677193" cy="3116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92924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ChangeArrowheads="1"/>
          </p:cNvSpPr>
          <p:nvPr/>
        </p:nvSpPr>
        <p:spPr bwMode="auto">
          <a:xfrm>
            <a:off x="2590800" y="1219201"/>
            <a:ext cx="75819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3810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lvl="2">
              <a:spcBef>
                <a:spcPts val="1900"/>
              </a:spcBef>
              <a:spcAft>
                <a:spcPts val="1500"/>
              </a:spcAft>
              <a:buClrTx/>
              <a:buSzTx/>
              <a:buNone/>
            </a:pPr>
            <a:r>
              <a:rPr lang="de-DE" altLang="en-US" sz="1000">
                <a:solidFill>
                  <a:schemeClr val="accent1"/>
                </a:solidFill>
                <a:latin typeface="Arial" panose="020B0604020202020204" pitchFamily="34" charset="0"/>
              </a:rPr>
              <a:t>Used by permission of M. Ward, Worcester Polytechnic Institute</a:t>
            </a:r>
          </a:p>
        </p:txBody>
      </p:sp>
      <p:pic>
        <p:nvPicPr>
          <p:cNvPr id="48132" name="Picture 3" descr="dimst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1" y="1460500"/>
            <a:ext cx="7419975" cy="417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3" name="Text Box 4"/>
          <p:cNvSpPr txBox="1">
            <a:spLocks noChangeArrowheads="1"/>
          </p:cNvSpPr>
          <p:nvPr/>
        </p:nvSpPr>
        <p:spPr bwMode="auto">
          <a:xfrm>
            <a:off x="1905000" y="5715001"/>
            <a:ext cx="8305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50000"/>
              </a:spcBef>
              <a:buClrTx/>
              <a:buSzTx/>
              <a:buFontTx/>
              <a:buNone/>
            </a:pPr>
            <a:r>
              <a:rPr lang="de-DE" altLang="en-US" sz="2000">
                <a:latin typeface="Calibri" panose="020F0502020204030204" pitchFamily="34" charset="0"/>
              </a:rPr>
              <a:t>Visualization of oil mining data with longitude and latitude mapped to the outer x-, y-axes and ore grade and depth mapped to the inner x-, y-axes</a:t>
            </a:r>
          </a:p>
        </p:txBody>
      </p:sp>
      <p:sp>
        <p:nvSpPr>
          <p:cNvPr id="48134" name="Rectangle 5"/>
          <p:cNvSpPr>
            <a:spLocks noGrp="1" noChangeArrowheads="1"/>
          </p:cNvSpPr>
          <p:nvPr>
            <p:ph type="title" idx="4294967295"/>
          </p:nvPr>
        </p:nvSpPr>
        <p:spPr/>
        <p:txBody>
          <a:bodyPr/>
          <a:lstStyle/>
          <a:p>
            <a:pPr eaLnBrk="1" hangingPunct="1"/>
            <a:r>
              <a:rPr lang="en-US" altLang="en-US" smtClean="0"/>
              <a:t>Dimensional Stacking</a:t>
            </a:r>
          </a:p>
        </p:txBody>
      </p:sp>
    </p:spTree>
    <p:extLst>
      <p:ext uri="{BB962C8B-B14F-4D97-AF65-F5344CB8AC3E}">
        <p14:creationId xmlns:p14="http://schemas.microsoft.com/office/powerpoint/2010/main" val="339265922"/>
      </p:ext>
    </p:extLst>
  </p:cSld>
  <p:clrMapOvr>
    <a:masterClrMapping/>
  </p:clrMapOvr>
  <p:transition xmlns:p14="http://schemas.microsoft.com/office/powerpoint/2010/main">
    <p:zoom/>
  </p:transitio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Grp="1" noChangeArrowheads="1"/>
          </p:cNvSpPr>
          <p:nvPr>
            <p:ph type="title"/>
          </p:nvPr>
        </p:nvSpPr>
        <p:spPr/>
        <p:txBody>
          <a:bodyPr/>
          <a:lstStyle/>
          <a:p>
            <a:pPr eaLnBrk="1" hangingPunct="1"/>
            <a:r>
              <a:rPr lang="de-DE" altLang="en-US" smtClean="0"/>
              <a:t>Worlds-within-Worlds</a:t>
            </a:r>
            <a:endParaRPr lang="en-US" altLang="en-US" smtClean="0"/>
          </a:p>
        </p:txBody>
      </p:sp>
      <p:sp>
        <p:nvSpPr>
          <p:cNvPr id="49156" name="Rectangle 3"/>
          <p:cNvSpPr>
            <a:spLocks noGrp="1" noChangeArrowheads="1"/>
          </p:cNvSpPr>
          <p:nvPr>
            <p:ph type="body" sz="half" idx="1"/>
          </p:nvPr>
        </p:nvSpPr>
        <p:spPr>
          <a:xfrm>
            <a:off x="590549" y="1295400"/>
            <a:ext cx="10925175" cy="1981200"/>
          </a:xfrm>
        </p:spPr>
        <p:txBody>
          <a:bodyPr/>
          <a:lstStyle/>
          <a:p>
            <a:pPr marL="457200" indent="-457200"/>
            <a:r>
              <a:rPr lang="de-DE" altLang="en-US" sz="2400" dirty="0">
                <a:latin typeface="Calibri" panose="020F0502020204030204" pitchFamily="34" charset="0"/>
              </a:rPr>
              <a:t>Assign </a:t>
            </a:r>
            <a:r>
              <a:rPr lang="en-US" altLang="en-US" sz="2400" dirty="0">
                <a:latin typeface="Calibri" panose="020F0502020204030204" pitchFamily="34" charset="0"/>
              </a:rPr>
              <a:t>the function and two most important parameters to innermost world </a:t>
            </a:r>
          </a:p>
          <a:p>
            <a:pPr marL="457200" indent="-457200"/>
            <a:r>
              <a:rPr lang="en-US" altLang="en-US" sz="2400" dirty="0">
                <a:latin typeface="Calibri" panose="020F0502020204030204" pitchFamily="34" charset="0"/>
              </a:rPr>
              <a:t>Fix all other parameters at constant values - draw other (1 or 2 or 3 dimensional worlds choosing these as the axes)</a:t>
            </a:r>
          </a:p>
          <a:p>
            <a:pPr marL="457200" indent="-457200"/>
            <a:r>
              <a:rPr lang="en-US" altLang="en-US" sz="2400" dirty="0">
                <a:latin typeface="Calibri" panose="020F0502020204030204" pitchFamily="34" charset="0"/>
              </a:rPr>
              <a:t>Software that uses this paradigm</a:t>
            </a:r>
          </a:p>
        </p:txBody>
      </p:sp>
      <p:sp>
        <p:nvSpPr>
          <p:cNvPr id="49157" name="Rectangle 5"/>
          <p:cNvSpPr>
            <a:spLocks noGrp="1" noChangeArrowheads="1"/>
          </p:cNvSpPr>
          <p:nvPr>
            <p:ph type="body" sz="half" idx="2"/>
          </p:nvPr>
        </p:nvSpPr>
        <p:spPr>
          <a:xfrm>
            <a:off x="590549" y="3057525"/>
            <a:ext cx="4400551" cy="3494088"/>
          </a:xfrm>
        </p:spPr>
        <p:txBody>
          <a:bodyPr/>
          <a:lstStyle/>
          <a:p>
            <a:pPr marL="800100" lvl="1" indent="-342900"/>
            <a:r>
              <a:rPr lang="en-US" altLang="en-US" dirty="0">
                <a:latin typeface="Calibri" panose="020F0502020204030204" pitchFamily="34" charset="0"/>
              </a:rPr>
              <a:t>N–vision: Dynamic interaction through data glove and stereo displays, including  rotation, scaling (inner) and translation (inner/outer) </a:t>
            </a:r>
          </a:p>
          <a:p>
            <a:pPr marL="800100" lvl="1" indent="-342900"/>
            <a:r>
              <a:rPr lang="en-US" altLang="en-US" dirty="0">
                <a:latin typeface="Calibri" panose="020F0502020204030204" pitchFamily="34" charset="0"/>
              </a:rPr>
              <a:t>Auto Visual: Static interaction by means of queries</a:t>
            </a:r>
          </a:p>
        </p:txBody>
      </p:sp>
      <p:pic>
        <p:nvPicPr>
          <p:cNvPr id="49158" name="Picture 4" descr="pic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9236" y="2718742"/>
            <a:ext cx="6519600" cy="4005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270898"/>
      </p:ext>
    </p:extLst>
  </p:cSld>
  <p:clrMapOvr>
    <a:masterClrMapping/>
  </p:clrMapOvr>
  <p:transition xmlns:p14="http://schemas.microsoft.com/office/powerpoint/2010/main">
    <p:zoom/>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1" noChangeArrowheads="1"/>
          </p:cNvSpPr>
          <p:nvPr>
            <p:ph type="title"/>
          </p:nvPr>
        </p:nvSpPr>
        <p:spPr/>
        <p:txBody>
          <a:bodyPr/>
          <a:lstStyle/>
          <a:p>
            <a:pPr eaLnBrk="1" hangingPunct="1"/>
            <a:r>
              <a:rPr lang="en-US" altLang="en-US" dirty="0" smtClean="0"/>
              <a:t>Tree-Map</a:t>
            </a:r>
            <a:endParaRPr lang="en-US" altLang="en-US" dirty="0" smtClean="0">
              <a:solidFill>
                <a:schemeClr val="tx1"/>
              </a:solidFill>
            </a:endParaRPr>
          </a:p>
        </p:txBody>
      </p:sp>
      <p:sp>
        <p:nvSpPr>
          <p:cNvPr id="50180" name="Rectangle 6"/>
          <p:cNvSpPr>
            <a:spLocks noGrp="1" noChangeArrowheads="1"/>
          </p:cNvSpPr>
          <p:nvPr>
            <p:ph type="body" idx="1"/>
          </p:nvPr>
        </p:nvSpPr>
        <p:spPr>
          <a:xfrm>
            <a:off x="561975" y="1219200"/>
            <a:ext cx="10982325" cy="1600200"/>
          </a:xfrm>
        </p:spPr>
        <p:txBody>
          <a:bodyPr/>
          <a:lstStyle/>
          <a:p>
            <a:pPr eaLnBrk="1" hangingPunct="1"/>
            <a:r>
              <a:rPr lang="de-DE" altLang="en-US" sz="2400"/>
              <a:t>Screen-filling method which uses a hierarchical partitioning of the screen into regions depending on the attribute values</a:t>
            </a:r>
            <a:endParaRPr lang="de-DE" altLang="en-US" sz="2400" b="1"/>
          </a:p>
          <a:p>
            <a:pPr eaLnBrk="1" hangingPunct="1"/>
            <a:r>
              <a:rPr lang="de-DE" altLang="en-US" sz="2400"/>
              <a:t>The x- and y-dimension of the screen are partitioned alternately according to the attribute values (classes)</a:t>
            </a:r>
          </a:p>
        </p:txBody>
      </p:sp>
      <p:sp>
        <p:nvSpPr>
          <p:cNvPr id="50181" name="Text Box 5"/>
          <p:cNvSpPr txBox="1">
            <a:spLocks noChangeArrowheads="1"/>
          </p:cNvSpPr>
          <p:nvPr/>
        </p:nvSpPr>
        <p:spPr bwMode="auto">
          <a:xfrm>
            <a:off x="1123950" y="6367462"/>
            <a:ext cx="45672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en-US" sz="1600" dirty="0" err="1"/>
              <a:t>Schneiderman@UMD</a:t>
            </a:r>
            <a:r>
              <a:rPr lang="en-US" altLang="en-US" sz="1600" dirty="0"/>
              <a:t>: Tree-Map of a File System</a:t>
            </a:r>
          </a:p>
        </p:txBody>
      </p:sp>
      <p:pic>
        <p:nvPicPr>
          <p:cNvPr id="50182" name="Picture 7" descr="C:\hanj\0bk\bk3_slides\photos\million-treema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776" y="2962519"/>
            <a:ext cx="4494028" cy="337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5363" y="2962519"/>
            <a:ext cx="4695825" cy="337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4" name="Text Box 5"/>
          <p:cNvSpPr txBox="1">
            <a:spLocks noChangeArrowheads="1"/>
          </p:cNvSpPr>
          <p:nvPr/>
        </p:nvSpPr>
        <p:spPr bwMode="auto">
          <a:xfrm>
            <a:off x="6200776" y="6273800"/>
            <a:ext cx="449402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en-US" sz="1600" dirty="0" err="1"/>
              <a:t>Schneiderman@UMD</a:t>
            </a:r>
            <a:r>
              <a:rPr lang="en-US" altLang="en-US" sz="1600" dirty="0"/>
              <a:t>: Tree-Map to support large data sets of a million items </a:t>
            </a:r>
          </a:p>
        </p:txBody>
      </p:sp>
    </p:spTree>
    <p:extLst>
      <p:ext uri="{BB962C8B-B14F-4D97-AF65-F5344CB8AC3E}">
        <p14:creationId xmlns:p14="http://schemas.microsoft.com/office/powerpoint/2010/main" val="32434281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p:txBody>
          <a:bodyPr/>
          <a:lstStyle/>
          <a:p>
            <a:pPr eaLnBrk="1" hangingPunct="1"/>
            <a:r>
              <a:rPr lang="de-DE" altLang="en-US" dirty="0" smtClean="0"/>
              <a:t>InfoCube</a:t>
            </a:r>
            <a:endParaRPr lang="en-US" altLang="en-US" dirty="0" smtClean="0"/>
          </a:p>
        </p:txBody>
      </p:sp>
      <p:sp>
        <p:nvSpPr>
          <p:cNvPr id="51204" name="Rectangle 3"/>
          <p:cNvSpPr>
            <a:spLocks noGrp="1" noChangeArrowheads="1"/>
          </p:cNvSpPr>
          <p:nvPr>
            <p:ph type="body" idx="1"/>
          </p:nvPr>
        </p:nvSpPr>
        <p:spPr>
          <a:xfrm>
            <a:off x="523875" y="1190625"/>
            <a:ext cx="10953750" cy="1562100"/>
          </a:xfrm>
        </p:spPr>
        <p:txBody>
          <a:bodyPr/>
          <a:lstStyle/>
          <a:p>
            <a:pPr eaLnBrk="1" hangingPunct="1"/>
            <a:r>
              <a:rPr lang="de-DE" altLang="en-US" sz="2400" dirty="0" smtClean="0"/>
              <a:t>A 3-D visualization technique where hierarchical information is displayed as nested semi-transparent cubes </a:t>
            </a:r>
          </a:p>
          <a:p>
            <a:pPr eaLnBrk="1" hangingPunct="1"/>
            <a:r>
              <a:rPr lang="de-DE" altLang="en-US" sz="2400" dirty="0" smtClean="0"/>
              <a:t>The outermost cubes correspond to the top level data, while the subnodes or the lower level data are represented as smaller cubes inside the outermost cubes, etc.</a:t>
            </a:r>
          </a:p>
        </p:txBody>
      </p:sp>
      <p:pic>
        <p:nvPicPr>
          <p:cNvPr id="51205" name="Picture 11" descr="http://www.csl.sony.co.jp/person/rekimoto/cube/cub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8100" y="2838449"/>
            <a:ext cx="5219700" cy="3976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93384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7" name="Picture 6" descr="GraphVis_ExConeTree_15_den_to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6750" y="3276600"/>
            <a:ext cx="3105150"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8" name="Picture 5" descr="GraphVis_ExConeTree_15_d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1850" y="104775"/>
            <a:ext cx="47625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9" name="Rectangle 2"/>
          <p:cNvSpPr>
            <a:spLocks noGrp="1" noChangeArrowheads="1"/>
          </p:cNvSpPr>
          <p:nvPr>
            <p:ph type="title"/>
          </p:nvPr>
        </p:nvSpPr>
        <p:spPr>
          <a:xfrm>
            <a:off x="1657350" y="104775"/>
            <a:ext cx="7410450" cy="809625"/>
          </a:xfrm>
        </p:spPr>
        <p:txBody>
          <a:bodyPr>
            <a:noAutofit/>
          </a:bodyPr>
          <a:lstStyle/>
          <a:p>
            <a:pPr eaLnBrk="1" hangingPunct="1"/>
            <a:r>
              <a:rPr lang="de-DE" altLang="en-US" dirty="0" smtClean="0"/>
              <a:t>Three-D Cone Trees</a:t>
            </a:r>
            <a:endParaRPr lang="en-US" altLang="en-US" dirty="0" smtClean="0"/>
          </a:p>
        </p:txBody>
      </p:sp>
      <p:sp>
        <p:nvSpPr>
          <p:cNvPr id="52230" name="Rectangle 3"/>
          <p:cNvSpPr>
            <a:spLocks noGrp="1" noChangeArrowheads="1"/>
          </p:cNvSpPr>
          <p:nvPr>
            <p:ph type="body" idx="1"/>
          </p:nvPr>
        </p:nvSpPr>
        <p:spPr>
          <a:xfrm>
            <a:off x="571499" y="1295400"/>
            <a:ext cx="6962775" cy="5181600"/>
          </a:xfrm>
        </p:spPr>
        <p:txBody>
          <a:bodyPr/>
          <a:lstStyle/>
          <a:p>
            <a:pPr eaLnBrk="1" hangingPunct="1">
              <a:lnSpc>
                <a:spcPct val="110000"/>
              </a:lnSpc>
            </a:pPr>
            <a:r>
              <a:rPr lang="en-US" altLang="en-US" sz="2400" i="1" dirty="0"/>
              <a:t>3D</a:t>
            </a:r>
            <a:r>
              <a:rPr lang="en-US" altLang="en-US" sz="2400" dirty="0"/>
              <a:t> </a:t>
            </a:r>
            <a:r>
              <a:rPr lang="en-US" altLang="en-US" sz="2400" i="1" dirty="0"/>
              <a:t>cone tree</a:t>
            </a:r>
            <a:r>
              <a:rPr lang="en-US" altLang="en-US" sz="2400" dirty="0"/>
              <a:t> visualization technique works well for up to a thousand nodes or so</a:t>
            </a:r>
          </a:p>
          <a:p>
            <a:pPr eaLnBrk="1" hangingPunct="1">
              <a:lnSpc>
                <a:spcPct val="110000"/>
              </a:lnSpc>
            </a:pPr>
            <a:r>
              <a:rPr lang="en-US" altLang="en-US" sz="2400" dirty="0"/>
              <a:t>First build a </a:t>
            </a:r>
            <a:r>
              <a:rPr lang="en-US" altLang="en-US" sz="2400" i="1" dirty="0"/>
              <a:t>2D</a:t>
            </a:r>
            <a:r>
              <a:rPr lang="en-US" altLang="en-US" sz="2400" dirty="0"/>
              <a:t> </a:t>
            </a:r>
            <a:r>
              <a:rPr lang="en-US" altLang="en-US" sz="2400" i="1" dirty="0"/>
              <a:t>circle tree</a:t>
            </a:r>
            <a:r>
              <a:rPr lang="en-US" altLang="en-US" sz="2400" dirty="0"/>
              <a:t> that arranges its nodes in concentric circles centered on the root node</a:t>
            </a:r>
          </a:p>
          <a:p>
            <a:pPr eaLnBrk="1" hangingPunct="1">
              <a:lnSpc>
                <a:spcPct val="110000"/>
              </a:lnSpc>
            </a:pPr>
            <a:r>
              <a:rPr lang="en-US" altLang="en-US" sz="2400" dirty="0"/>
              <a:t>Cannot avoid overlaps when projected to 2D </a:t>
            </a:r>
          </a:p>
          <a:p>
            <a:pPr eaLnBrk="1" hangingPunct="1">
              <a:lnSpc>
                <a:spcPct val="110000"/>
              </a:lnSpc>
            </a:pPr>
            <a:r>
              <a:rPr lang="en-US" altLang="en-US" sz="2400" dirty="0"/>
              <a:t>G. Robertson, J. </a:t>
            </a:r>
            <a:r>
              <a:rPr lang="en-US" altLang="en-US" sz="2400" dirty="0" err="1"/>
              <a:t>Mackinlay</a:t>
            </a:r>
            <a:r>
              <a:rPr lang="en-US" altLang="en-US" sz="2400" dirty="0"/>
              <a:t>, S. Card. “Cone Trees: Animated 3D Visualizations of Hierarchical Information”, </a:t>
            </a:r>
            <a:r>
              <a:rPr lang="en-US" altLang="en-US" sz="2400" i="1" dirty="0"/>
              <a:t>ACM SIGCHI'91</a:t>
            </a:r>
          </a:p>
          <a:p>
            <a:pPr eaLnBrk="1" hangingPunct="1">
              <a:lnSpc>
                <a:spcPct val="110000"/>
              </a:lnSpc>
            </a:pPr>
            <a:r>
              <a:rPr lang="en-US" altLang="en-US" sz="2400" dirty="0"/>
              <a:t>Graph from Nadeau Software Consulting website: Visualize a social network data set that models the way an infection spreads from one person to the next </a:t>
            </a:r>
            <a:endParaRPr lang="de-DE" altLang="en-US" sz="2400" dirty="0"/>
          </a:p>
        </p:txBody>
      </p:sp>
    </p:spTree>
    <p:extLst>
      <p:ext uri="{BB962C8B-B14F-4D97-AF65-F5344CB8AC3E}">
        <p14:creationId xmlns:p14="http://schemas.microsoft.com/office/powerpoint/2010/main" val="1590936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175493" y="184011"/>
            <a:ext cx="11841015" cy="738909"/>
          </a:xfrm>
        </p:spPr>
        <p:txBody>
          <a:bodyPr>
            <a:normAutofit fontScale="90000"/>
          </a:bodyPr>
          <a:lstStyle/>
          <a:p>
            <a:r>
              <a:rPr lang="en-US" altLang="en-US" dirty="0"/>
              <a:t>Visualizing Complex Data and </a:t>
            </a:r>
            <a:r>
              <a:rPr lang="en-US" altLang="en-US" dirty="0" smtClean="0"/>
              <a:t>Relations: Tag Cloud</a:t>
            </a:r>
            <a:endParaRPr lang="en-US" altLang="en-US" dirty="0"/>
          </a:p>
        </p:txBody>
      </p:sp>
      <p:sp>
        <p:nvSpPr>
          <p:cNvPr id="53251" name="Rectangle 3"/>
          <p:cNvSpPr>
            <a:spLocks noGrp="1" noChangeArrowheads="1"/>
          </p:cNvSpPr>
          <p:nvPr>
            <p:ph type="body" idx="1"/>
          </p:nvPr>
        </p:nvSpPr>
        <p:spPr>
          <a:xfrm>
            <a:off x="609600" y="1145529"/>
            <a:ext cx="5486401" cy="4114800"/>
          </a:xfrm>
        </p:spPr>
        <p:txBody>
          <a:bodyPr/>
          <a:lstStyle/>
          <a:p>
            <a:r>
              <a:rPr lang="en-US" altLang="en-US" sz="2400" dirty="0" smtClean="0">
                <a:solidFill>
                  <a:srgbClr val="FF0000"/>
                </a:solidFill>
              </a:rPr>
              <a:t>Tag </a:t>
            </a:r>
            <a:r>
              <a:rPr lang="en-US" altLang="en-US" sz="2400" dirty="0">
                <a:solidFill>
                  <a:srgbClr val="FF0000"/>
                </a:solidFill>
              </a:rPr>
              <a:t>cloud</a:t>
            </a:r>
            <a:r>
              <a:rPr lang="en-US" altLang="en-US" sz="2400" dirty="0"/>
              <a:t>: </a:t>
            </a:r>
            <a:r>
              <a:rPr lang="en-US" altLang="en-US" sz="2400" dirty="0" smtClean="0"/>
              <a:t>Visualizing </a:t>
            </a:r>
            <a:r>
              <a:rPr lang="en-US" altLang="en-US" sz="2400" dirty="0"/>
              <a:t>user-generated </a:t>
            </a:r>
            <a:r>
              <a:rPr lang="en-US" altLang="en-US" sz="2400" dirty="0" smtClean="0"/>
              <a:t>tags</a:t>
            </a:r>
          </a:p>
          <a:p>
            <a:pPr lvl="1"/>
            <a:r>
              <a:rPr lang="en-US" altLang="en-US" sz="2400" dirty="0"/>
              <a:t>The importance of tag is represented by font size/color</a:t>
            </a:r>
          </a:p>
          <a:p>
            <a:pPr lvl="1"/>
            <a:r>
              <a:rPr lang="en-US" altLang="en-US" sz="2400" dirty="0" smtClean="0"/>
              <a:t>Popularly used to visualize word/phrase distributions</a:t>
            </a:r>
          </a:p>
        </p:txBody>
      </p:sp>
      <p:pic>
        <p:nvPicPr>
          <p:cNvPr id="532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5965" y="1219200"/>
            <a:ext cx="5626861"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253" name="Rectangle 5"/>
          <p:cNvSpPr>
            <a:spLocks noChangeArrowheads="1"/>
          </p:cNvSpPr>
          <p:nvPr/>
        </p:nvSpPr>
        <p:spPr bwMode="auto">
          <a:xfrm>
            <a:off x="1770064" y="1981200"/>
            <a:ext cx="4325937"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lvl="1"/>
            <a:endParaRPr lang="en-US" altLang="en-US" sz="2400" dirty="0">
              <a:latin typeface="Calibri" panose="020F0502020204030204" pitchFamily="34" charset="0"/>
            </a:endParaRPr>
          </a:p>
        </p:txBody>
      </p:sp>
      <p:sp>
        <p:nvSpPr>
          <p:cNvPr id="53254" name="Text Box 6"/>
          <p:cNvSpPr txBox="1">
            <a:spLocks noChangeArrowheads="1"/>
          </p:cNvSpPr>
          <p:nvPr/>
        </p:nvSpPr>
        <p:spPr bwMode="auto">
          <a:xfrm>
            <a:off x="6572250" y="5941071"/>
            <a:ext cx="4800600" cy="3698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en-US" sz="1800" dirty="0" err="1"/>
              <a:t>Newsmap</a:t>
            </a:r>
            <a:r>
              <a:rPr lang="en-US" altLang="en-US" sz="1800" dirty="0"/>
              <a:t>: Google News Stories in 2005</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395" y="3670250"/>
            <a:ext cx="5226050" cy="1783213"/>
          </a:xfrm>
          <a:prstGeom prst="rect">
            <a:avLst/>
          </a:prstGeom>
        </p:spPr>
      </p:pic>
      <p:sp>
        <p:nvSpPr>
          <p:cNvPr id="10" name="Text Box 6"/>
          <p:cNvSpPr txBox="1">
            <a:spLocks noChangeArrowheads="1"/>
          </p:cNvSpPr>
          <p:nvPr/>
        </p:nvSpPr>
        <p:spPr bwMode="auto">
          <a:xfrm>
            <a:off x="816120" y="5497512"/>
            <a:ext cx="4800600" cy="3698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en-US" sz="1800" dirty="0" smtClean="0"/>
              <a:t>KDD 2013 Research Paper Title Tag Cloud</a:t>
            </a:r>
            <a:endParaRPr lang="en-US" altLang="en-US" sz="1800" dirty="0"/>
          </a:p>
        </p:txBody>
      </p:sp>
    </p:spTree>
    <p:extLst>
      <p:ext uri="{BB962C8B-B14F-4D97-AF65-F5344CB8AC3E}">
        <p14:creationId xmlns:p14="http://schemas.microsoft.com/office/powerpoint/2010/main" val="3085677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120" y="1176670"/>
            <a:ext cx="2979170" cy="2311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0" name="Rectangle 2"/>
          <p:cNvSpPr>
            <a:spLocks noGrp="1" noChangeArrowheads="1"/>
          </p:cNvSpPr>
          <p:nvPr>
            <p:ph type="title"/>
          </p:nvPr>
        </p:nvSpPr>
        <p:spPr>
          <a:xfrm>
            <a:off x="0" y="221676"/>
            <a:ext cx="12191999" cy="738909"/>
          </a:xfrm>
        </p:spPr>
        <p:txBody>
          <a:bodyPr>
            <a:normAutofit/>
          </a:bodyPr>
          <a:lstStyle/>
          <a:p>
            <a:r>
              <a:rPr lang="en-US" altLang="en-US" sz="3600" dirty="0"/>
              <a:t>Visualizing Complex Data and </a:t>
            </a:r>
            <a:r>
              <a:rPr lang="en-US" altLang="en-US" sz="3600" dirty="0" smtClean="0"/>
              <a:t>Relations: Social Networks</a:t>
            </a:r>
            <a:endParaRPr lang="en-US" altLang="en-US" sz="3600" dirty="0"/>
          </a:p>
        </p:txBody>
      </p:sp>
      <p:sp>
        <p:nvSpPr>
          <p:cNvPr id="53251" name="Rectangle 3"/>
          <p:cNvSpPr>
            <a:spLocks noGrp="1" noChangeArrowheads="1"/>
          </p:cNvSpPr>
          <p:nvPr>
            <p:ph type="body" idx="1"/>
          </p:nvPr>
        </p:nvSpPr>
        <p:spPr>
          <a:xfrm>
            <a:off x="609600" y="1145530"/>
            <a:ext cx="10838329" cy="593624"/>
          </a:xfrm>
        </p:spPr>
        <p:txBody>
          <a:bodyPr/>
          <a:lstStyle/>
          <a:p>
            <a:r>
              <a:rPr lang="en-US" altLang="en-US" sz="2400" dirty="0"/>
              <a:t>Visualizing non-numerical data: </a:t>
            </a:r>
            <a:r>
              <a:rPr lang="en-US" altLang="en-US" sz="2400" dirty="0" smtClean="0">
                <a:solidFill>
                  <a:srgbClr val="FF0000"/>
                </a:solidFill>
              </a:rPr>
              <a:t>social and information networks</a:t>
            </a:r>
            <a:endParaRPr lang="en-US" altLang="en-US" sz="2400" dirty="0">
              <a:solidFill>
                <a:srgbClr val="FF0000"/>
              </a:solidFill>
            </a:endParaRPr>
          </a:p>
        </p:txBody>
      </p:sp>
      <p:sp>
        <p:nvSpPr>
          <p:cNvPr id="53253" name="Rectangle 5"/>
          <p:cNvSpPr>
            <a:spLocks noChangeArrowheads="1"/>
          </p:cNvSpPr>
          <p:nvPr/>
        </p:nvSpPr>
        <p:spPr bwMode="auto">
          <a:xfrm>
            <a:off x="1770064" y="1981200"/>
            <a:ext cx="4325937"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lvl="1"/>
            <a:endParaRPr lang="en-US" altLang="en-US" sz="2400" dirty="0">
              <a:latin typeface="Calibri" panose="020F0502020204030204" pitchFamily="34" charset="0"/>
            </a:endParaRPr>
          </a:p>
        </p:txBody>
      </p:sp>
      <p:sp>
        <p:nvSpPr>
          <p:cNvPr id="10" name="Text Box 6"/>
          <p:cNvSpPr txBox="1">
            <a:spLocks noChangeArrowheads="1"/>
          </p:cNvSpPr>
          <p:nvPr/>
        </p:nvSpPr>
        <p:spPr bwMode="auto">
          <a:xfrm>
            <a:off x="781961" y="5066547"/>
            <a:ext cx="3489165" cy="36933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en-US" sz="1800" dirty="0" smtClean="0"/>
              <a:t>A typical network structure </a:t>
            </a:r>
            <a:endParaRPr lang="en-US" altLang="en-US" sz="1800" dirty="0"/>
          </a:p>
        </p:txBody>
      </p:sp>
      <p:pic>
        <p:nvPicPr>
          <p:cNvPr id="46084" name="Picture 4" descr="https://upload.wikimedia.org/wikipedia/commons/7/70/Social_Re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739154"/>
            <a:ext cx="3833887" cy="3144738"/>
          </a:xfrm>
          <a:prstGeom prst="rect">
            <a:avLst/>
          </a:prstGeom>
          <a:noFill/>
          <a:extLst>
            <a:ext uri="{909E8E84-426E-40dd-AFC4-6F175D3DCCD1}">
              <a14:hiddenFill xmlns:a14="http://schemas.microsoft.com/office/drawing/2010/main">
                <a:solidFill>
                  <a:srgbClr val="FFFFFF"/>
                </a:solidFill>
              </a14:hiddenFill>
            </a:ext>
          </a:extLst>
        </p:spPr>
      </p:pic>
      <p:pic>
        <p:nvPicPr>
          <p:cNvPr id="46086" name="Picture 6" descr="http://www.fmsasg.com/socialnetworkanalysis/SocialNetworkAnalysis_Graph.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3487" y="1680321"/>
            <a:ext cx="3817331" cy="3938214"/>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6"/>
          <p:cNvSpPr txBox="1">
            <a:spLocks noChangeArrowheads="1"/>
          </p:cNvSpPr>
          <p:nvPr/>
        </p:nvSpPr>
        <p:spPr bwMode="auto">
          <a:xfrm>
            <a:off x="4937847" y="5705845"/>
            <a:ext cx="2978710" cy="3698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en-US" sz="1800" dirty="0" smtClean="0"/>
              <a:t>A social network</a:t>
            </a:r>
            <a:endParaRPr lang="en-US" altLang="en-US" sz="1800" dirty="0"/>
          </a:p>
        </p:txBody>
      </p:sp>
      <p:pic>
        <p:nvPicPr>
          <p:cNvPr id="15" name="Picture 2" descr="C:\Users\chiwang1\Documents\Project\advisor-advisee\ChiWang_kdd10\Figures\shades_gt.png"/>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56322" y="4258235"/>
            <a:ext cx="2912489" cy="2521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6"/>
          <p:cNvSpPr txBox="1">
            <a:spLocks noChangeArrowheads="1"/>
          </p:cNvSpPr>
          <p:nvPr/>
        </p:nvSpPr>
        <p:spPr bwMode="auto">
          <a:xfrm>
            <a:off x="9179859" y="3488630"/>
            <a:ext cx="2390628" cy="64633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en-US" sz="1800" dirty="0" smtClean="0"/>
              <a:t>organizing information networks</a:t>
            </a:r>
            <a:endParaRPr lang="en-US" altLang="en-US" sz="1800" dirty="0"/>
          </a:p>
        </p:txBody>
      </p:sp>
      <p:sp>
        <p:nvSpPr>
          <p:cNvPr id="3" name="Curved Right Arrow 2"/>
          <p:cNvSpPr/>
          <p:nvPr/>
        </p:nvSpPr>
        <p:spPr>
          <a:xfrm>
            <a:off x="8987118" y="3223735"/>
            <a:ext cx="385482" cy="1317812"/>
          </a:xfrm>
          <a:prstGeom prst="curved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3633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571500" y="228600"/>
            <a:ext cx="11106150" cy="838200"/>
          </a:xfrm>
        </p:spPr>
        <p:txBody>
          <a:bodyPr>
            <a:normAutofit/>
          </a:bodyPr>
          <a:lstStyle/>
          <a:p>
            <a:r>
              <a:rPr lang="en-US" altLang="en-US" dirty="0" smtClean="0"/>
              <a:t>Chapter 2.  </a:t>
            </a:r>
            <a:r>
              <a:rPr lang="en-US" altLang="en-US" dirty="0"/>
              <a:t>Getting to Know Your Data</a:t>
            </a:r>
            <a:endParaRPr lang="en-US" altLang="en-US" dirty="0" smtClean="0"/>
          </a:p>
        </p:txBody>
      </p:sp>
      <p:sp>
        <p:nvSpPr>
          <p:cNvPr id="16388" name="Rectangle 3"/>
          <p:cNvSpPr>
            <a:spLocks noGrp="1" noChangeArrowheads="1"/>
          </p:cNvSpPr>
          <p:nvPr>
            <p:ph type="body" idx="1"/>
          </p:nvPr>
        </p:nvSpPr>
        <p:spPr>
          <a:xfrm>
            <a:off x="663388" y="1209235"/>
            <a:ext cx="10865223" cy="5257800"/>
          </a:xfrm>
        </p:spPr>
        <p:txBody>
          <a:bodyPr/>
          <a:lstStyle/>
          <a:p>
            <a:pPr>
              <a:lnSpc>
                <a:spcPct val="200000"/>
              </a:lnSpc>
            </a:pPr>
            <a:r>
              <a:rPr lang="en-US" altLang="en-US" sz="3200" dirty="0" smtClean="0"/>
              <a:t>Data </a:t>
            </a:r>
            <a:r>
              <a:rPr lang="en-US" altLang="en-US" sz="3200" dirty="0"/>
              <a:t>Objects and Attribute Types</a:t>
            </a:r>
          </a:p>
          <a:p>
            <a:pPr>
              <a:lnSpc>
                <a:spcPct val="200000"/>
              </a:lnSpc>
            </a:pPr>
            <a:r>
              <a:rPr lang="en-US" altLang="en-US" sz="3200" dirty="0"/>
              <a:t>Basic Statistical Descriptions of Data</a:t>
            </a:r>
          </a:p>
          <a:p>
            <a:pPr>
              <a:lnSpc>
                <a:spcPct val="200000"/>
              </a:lnSpc>
            </a:pPr>
            <a:r>
              <a:rPr lang="en-US" altLang="en-US" sz="3200" dirty="0"/>
              <a:t>Data Visualization</a:t>
            </a:r>
          </a:p>
          <a:p>
            <a:pPr>
              <a:lnSpc>
                <a:spcPct val="200000"/>
              </a:lnSpc>
            </a:pPr>
            <a:r>
              <a:rPr lang="en-US" altLang="en-US" sz="3200" dirty="0"/>
              <a:t>Measuring Data Similarity and Dissimilarity</a:t>
            </a:r>
          </a:p>
          <a:p>
            <a:pPr>
              <a:lnSpc>
                <a:spcPct val="200000"/>
              </a:lnSpc>
            </a:pPr>
            <a:r>
              <a:rPr lang="en-US" altLang="en-US" sz="3200" dirty="0" smtClean="0"/>
              <a:t>Summary</a:t>
            </a:r>
            <a:endParaRPr lang="en-US" altLang="en-US" sz="3200" dirty="0"/>
          </a:p>
        </p:txBody>
      </p:sp>
      <p:sp>
        <p:nvSpPr>
          <p:cNvPr id="5" name="AutoShape 4"/>
          <p:cNvSpPr>
            <a:spLocks noChangeArrowheads="1"/>
          </p:cNvSpPr>
          <p:nvPr/>
        </p:nvSpPr>
        <p:spPr bwMode="auto">
          <a:xfrm rot="9694931">
            <a:off x="8896350" y="4667250"/>
            <a:ext cx="450850" cy="4857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CC99"/>
          </a:solidFill>
          <a:ln w="9525">
            <a:solidFill>
              <a:schemeClr val="tx1"/>
            </a:solidFill>
            <a:miter lim="800000"/>
            <a:headEnd/>
            <a:tailEnd/>
          </a:ln>
        </p:spPr>
        <p:txBody>
          <a:bodyPr rot="10800000" wrap="none" anchor="ctr"/>
          <a:lstStyle/>
          <a:p>
            <a:pPr defTabSz="914400" fontAlgn="base">
              <a:spcBef>
                <a:spcPct val="0"/>
              </a:spcBef>
              <a:spcAft>
                <a:spcPct val="0"/>
              </a:spcAft>
            </a:pPr>
            <a:endParaRPr lang="en-US" sz="2400">
              <a:solidFill>
                <a:srgbClr val="000000"/>
              </a:solidFill>
            </a:endParaRPr>
          </a:p>
        </p:txBody>
      </p:sp>
    </p:spTree>
    <p:extLst>
      <p:ext uri="{BB962C8B-B14F-4D97-AF65-F5344CB8AC3E}">
        <p14:creationId xmlns:p14="http://schemas.microsoft.com/office/powerpoint/2010/main" val="4239524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lstStyle/>
          <a:p>
            <a:r>
              <a:rPr lang="en-US" altLang="en-US" dirty="0" smtClean="0"/>
              <a:t>Similarity, Dissimilarity, and Proximity</a:t>
            </a:r>
          </a:p>
        </p:txBody>
      </p:sp>
      <p:sp>
        <p:nvSpPr>
          <p:cNvPr id="4100" name="Rectangle 3"/>
          <p:cNvSpPr>
            <a:spLocks noGrp="1" noChangeArrowheads="1"/>
          </p:cNvSpPr>
          <p:nvPr>
            <p:ph type="body" idx="1"/>
          </p:nvPr>
        </p:nvSpPr>
        <p:spPr>
          <a:xfrm>
            <a:off x="552262" y="1233409"/>
            <a:ext cx="10148934" cy="5450312"/>
          </a:xfrm>
        </p:spPr>
        <p:txBody>
          <a:bodyPr/>
          <a:lstStyle/>
          <a:p>
            <a:pPr>
              <a:spcBef>
                <a:spcPts val="1200"/>
              </a:spcBef>
            </a:pPr>
            <a:r>
              <a:rPr lang="en-US" altLang="en-US" sz="2400" b="1" dirty="0" smtClean="0"/>
              <a:t>Similarity </a:t>
            </a:r>
            <a:r>
              <a:rPr lang="en-US" sz="2400" b="1" dirty="0"/>
              <a:t>measure</a:t>
            </a:r>
            <a:r>
              <a:rPr lang="en-US" sz="2400" dirty="0"/>
              <a:t> or </a:t>
            </a:r>
            <a:r>
              <a:rPr lang="en-US" sz="2400" b="1" dirty="0"/>
              <a:t>similarity function</a:t>
            </a:r>
            <a:endParaRPr lang="en-US" altLang="en-US" sz="2400" b="1" dirty="0" smtClean="0"/>
          </a:p>
          <a:p>
            <a:pPr lvl="1">
              <a:spcBef>
                <a:spcPts val="1200"/>
              </a:spcBef>
            </a:pPr>
            <a:r>
              <a:rPr lang="en-US" sz="2400" dirty="0" smtClean="0"/>
              <a:t>A real-valued </a:t>
            </a:r>
            <a:r>
              <a:rPr lang="en-US" sz="2400" dirty="0"/>
              <a:t>function that quantifies the similarity between two objects</a:t>
            </a:r>
            <a:endParaRPr lang="en-US" altLang="en-US" sz="2400" b="1" dirty="0"/>
          </a:p>
          <a:p>
            <a:pPr lvl="1">
              <a:spcBef>
                <a:spcPts val="1200"/>
              </a:spcBef>
            </a:pPr>
            <a:r>
              <a:rPr lang="en-US" altLang="en-US" sz="2400" dirty="0" smtClean="0"/>
              <a:t>Measure how two </a:t>
            </a:r>
            <a:r>
              <a:rPr lang="en-US" altLang="en-US" sz="2400" dirty="0"/>
              <a:t>data objects </a:t>
            </a:r>
            <a:r>
              <a:rPr lang="en-US" altLang="en-US" sz="2400" dirty="0" smtClean="0"/>
              <a:t>are alike: The higher value, the more </a:t>
            </a:r>
            <a:r>
              <a:rPr lang="en-US" altLang="en-US" sz="2400" dirty="0"/>
              <a:t>alike</a:t>
            </a:r>
          </a:p>
          <a:p>
            <a:pPr lvl="1">
              <a:spcBef>
                <a:spcPts val="1200"/>
              </a:spcBef>
            </a:pPr>
            <a:r>
              <a:rPr lang="en-US" altLang="en-US" sz="2400" dirty="0"/>
              <a:t>Often falls in the range [0,1</a:t>
            </a:r>
            <a:r>
              <a:rPr lang="en-US" altLang="en-US" sz="2400" dirty="0" smtClean="0"/>
              <a:t>]:  0: no similarity; 1: completely similar</a:t>
            </a:r>
            <a:endParaRPr lang="en-US" altLang="en-US" sz="2400" dirty="0"/>
          </a:p>
          <a:p>
            <a:pPr>
              <a:spcBef>
                <a:spcPts val="1200"/>
              </a:spcBef>
            </a:pPr>
            <a:r>
              <a:rPr lang="en-US" altLang="en-US" sz="2400" b="1" dirty="0"/>
              <a:t>Dissimilarity</a:t>
            </a:r>
            <a:r>
              <a:rPr lang="en-US" altLang="en-US" sz="2400" dirty="0"/>
              <a:t> </a:t>
            </a:r>
            <a:r>
              <a:rPr lang="en-US" altLang="en-US" sz="2400" dirty="0" smtClean="0"/>
              <a:t>(or </a:t>
            </a:r>
            <a:r>
              <a:rPr lang="en-US" altLang="en-US" sz="2400" b="1" dirty="0"/>
              <a:t>distance</a:t>
            </a:r>
            <a:r>
              <a:rPr lang="en-US" altLang="en-US" sz="2400" dirty="0" smtClean="0"/>
              <a:t>) measure</a:t>
            </a:r>
            <a:endParaRPr lang="en-US" altLang="en-US" sz="2400" dirty="0"/>
          </a:p>
          <a:p>
            <a:pPr lvl="1">
              <a:spcBef>
                <a:spcPts val="1200"/>
              </a:spcBef>
            </a:pPr>
            <a:r>
              <a:rPr lang="en-US" altLang="en-US" sz="2400" dirty="0"/>
              <a:t>Numerical measure of how different two data objects </a:t>
            </a:r>
            <a:r>
              <a:rPr lang="en-US" altLang="en-US" sz="2400" dirty="0" smtClean="0"/>
              <a:t>are</a:t>
            </a:r>
          </a:p>
          <a:p>
            <a:pPr lvl="1">
              <a:spcBef>
                <a:spcPts val="1200"/>
              </a:spcBef>
            </a:pPr>
            <a:r>
              <a:rPr lang="en-US" altLang="en-US" sz="2400" dirty="0" smtClean="0"/>
              <a:t>In some sense, the inverse of similarity: </a:t>
            </a:r>
            <a:r>
              <a:rPr lang="en-US" sz="2400" dirty="0" smtClean="0"/>
              <a:t> The </a:t>
            </a:r>
            <a:r>
              <a:rPr lang="en-US" altLang="en-US" sz="2400" dirty="0" smtClean="0"/>
              <a:t>lower, the more </a:t>
            </a:r>
            <a:r>
              <a:rPr lang="en-US" altLang="en-US" sz="2400" dirty="0"/>
              <a:t>alike</a:t>
            </a:r>
          </a:p>
          <a:p>
            <a:pPr lvl="1">
              <a:spcBef>
                <a:spcPts val="1200"/>
              </a:spcBef>
            </a:pPr>
            <a:r>
              <a:rPr lang="en-US" altLang="en-US" sz="2400" dirty="0"/>
              <a:t>Minimum dissimilarity is often </a:t>
            </a:r>
            <a:r>
              <a:rPr lang="en-US" altLang="en-US" sz="2400" dirty="0" smtClean="0"/>
              <a:t>0 </a:t>
            </a:r>
            <a:r>
              <a:rPr lang="en-US" altLang="en-US" sz="2400" dirty="0"/>
              <a:t>(i.e., completely </a:t>
            </a:r>
            <a:r>
              <a:rPr lang="en-US" altLang="en-US" sz="2400" dirty="0" smtClean="0"/>
              <a:t>similar)</a:t>
            </a:r>
            <a:endParaRPr lang="en-US" altLang="en-US" sz="2400" dirty="0"/>
          </a:p>
          <a:p>
            <a:pPr lvl="1">
              <a:spcBef>
                <a:spcPts val="1200"/>
              </a:spcBef>
            </a:pPr>
            <a:r>
              <a:rPr lang="en-US" altLang="en-US" sz="2400" dirty="0" smtClean="0"/>
              <a:t>Range [0, 1] or [0, ∞) , depending on the definition</a:t>
            </a:r>
            <a:endParaRPr lang="en-US" altLang="en-US" sz="2400" dirty="0"/>
          </a:p>
          <a:p>
            <a:pPr>
              <a:spcBef>
                <a:spcPts val="1200"/>
              </a:spcBef>
            </a:pPr>
            <a:r>
              <a:rPr lang="en-US" altLang="en-US" sz="2400" b="1" dirty="0"/>
              <a:t>Proximity</a:t>
            </a:r>
            <a:r>
              <a:rPr lang="en-US" altLang="en-US" sz="2400" dirty="0"/>
              <a:t> </a:t>
            </a:r>
            <a:r>
              <a:rPr lang="en-US" altLang="en-US" sz="2400" dirty="0" smtClean="0"/>
              <a:t>usually refers </a:t>
            </a:r>
            <a:r>
              <a:rPr lang="en-US" altLang="en-US" sz="2400" dirty="0"/>
              <a:t>to </a:t>
            </a:r>
            <a:r>
              <a:rPr lang="en-US" altLang="en-US" sz="2400" dirty="0" smtClean="0"/>
              <a:t>either </a:t>
            </a:r>
            <a:r>
              <a:rPr lang="en-US" altLang="en-US" sz="2400" dirty="0"/>
              <a:t>similarity or dissimilarity</a:t>
            </a:r>
          </a:p>
        </p:txBody>
      </p:sp>
    </p:spTree>
    <p:extLst>
      <p:ext uri="{BB962C8B-B14F-4D97-AF65-F5344CB8AC3E}">
        <p14:creationId xmlns:p14="http://schemas.microsoft.com/office/powerpoint/2010/main" val="25480037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normAutofit/>
          </a:bodyPr>
          <a:lstStyle/>
          <a:p>
            <a:r>
              <a:rPr lang="en-US" altLang="en-US" sz="4000" dirty="0" smtClean="0"/>
              <a:t>Data </a:t>
            </a:r>
            <a:r>
              <a:rPr lang="en-US" altLang="en-US" sz="4000" dirty="0"/>
              <a:t>Matrix and Dissimilarity Matrix</a:t>
            </a:r>
            <a:endParaRPr lang="en-US" altLang="en-US" sz="4000" dirty="0" smtClean="0"/>
          </a:p>
        </p:txBody>
      </p:sp>
      <p:sp>
        <p:nvSpPr>
          <p:cNvPr id="4100" name="Rectangle 3"/>
          <p:cNvSpPr>
            <a:spLocks noGrp="1" noChangeArrowheads="1"/>
          </p:cNvSpPr>
          <p:nvPr>
            <p:ph type="body" idx="1"/>
          </p:nvPr>
        </p:nvSpPr>
        <p:spPr>
          <a:xfrm>
            <a:off x="552262" y="1167897"/>
            <a:ext cx="7912728" cy="5316648"/>
          </a:xfrm>
        </p:spPr>
        <p:txBody>
          <a:bodyPr/>
          <a:lstStyle/>
          <a:p>
            <a:pPr>
              <a:spcBef>
                <a:spcPts val="1200"/>
              </a:spcBef>
              <a:spcAft>
                <a:spcPts val="600"/>
              </a:spcAft>
            </a:pPr>
            <a:r>
              <a:rPr lang="en-US" altLang="en-US" sz="2400" dirty="0" smtClean="0"/>
              <a:t>Data </a:t>
            </a:r>
            <a:r>
              <a:rPr lang="en-US" altLang="en-US" sz="2400" dirty="0"/>
              <a:t>matrix</a:t>
            </a:r>
          </a:p>
          <a:p>
            <a:pPr lvl="1">
              <a:spcBef>
                <a:spcPts val="1200"/>
              </a:spcBef>
              <a:spcAft>
                <a:spcPts val="600"/>
              </a:spcAft>
            </a:pPr>
            <a:r>
              <a:rPr lang="en-US" altLang="en-US" sz="2400" dirty="0" smtClean="0"/>
              <a:t>A data matrix of n </a:t>
            </a:r>
            <a:r>
              <a:rPr lang="en-US" altLang="en-US" sz="2400" dirty="0"/>
              <a:t>data points with </a:t>
            </a:r>
            <a:r>
              <a:rPr lang="en-US" altLang="en-US" sz="2400" i="1" dirty="0" smtClean="0"/>
              <a:t>l</a:t>
            </a:r>
            <a:r>
              <a:rPr lang="en-US" altLang="en-US" sz="2400" dirty="0" smtClean="0"/>
              <a:t> </a:t>
            </a:r>
            <a:r>
              <a:rPr lang="en-US" altLang="en-US" sz="2400" dirty="0"/>
              <a:t>dimensions</a:t>
            </a:r>
          </a:p>
          <a:p>
            <a:pPr>
              <a:spcBef>
                <a:spcPts val="1200"/>
              </a:spcBef>
              <a:spcAft>
                <a:spcPts val="600"/>
              </a:spcAft>
            </a:pPr>
            <a:r>
              <a:rPr lang="en-US" altLang="en-US" sz="2400" dirty="0" smtClean="0"/>
              <a:t>Dissimilarity (distance) matrix</a:t>
            </a:r>
            <a:endParaRPr lang="en-US" altLang="en-US" sz="2400" dirty="0"/>
          </a:p>
          <a:p>
            <a:pPr lvl="1">
              <a:spcBef>
                <a:spcPts val="1200"/>
              </a:spcBef>
              <a:spcAft>
                <a:spcPts val="600"/>
              </a:spcAft>
            </a:pPr>
            <a:r>
              <a:rPr lang="en-US" altLang="en-US" sz="2400" dirty="0"/>
              <a:t>n data points, but registers only the distance </a:t>
            </a:r>
            <a:r>
              <a:rPr lang="en-US" altLang="zh-CN" sz="2400" i="1" dirty="0">
                <a:ea typeface="SimSun" panose="02010600030101010101" pitchFamily="2" charset="-122"/>
              </a:rPr>
              <a:t>d</a:t>
            </a:r>
            <a:r>
              <a:rPr lang="en-US" altLang="zh-CN" sz="2400" dirty="0">
                <a:ea typeface="SimSun" panose="02010600030101010101" pitchFamily="2" charset="-122"/>
              </a:rPr>
              <a:t>(</a:t>
            </a:r>
            <a:r>
              <a:rPr lang="en-US" altLang="zh-CN" sz="2400" i="1" dirty="0" err="1">
                <a:ea typeface="SimSun" panose="02010600030101010101" pitchFamily="2" charset="-122"/>
              </a:rPr>
              <a:t>i</a:t>
            </a:r>
            <a:r>
              <a:rPr lang="en-US" altLang="zh-CN" sz="2400" i="1" dirty="0">
                <a:ea typeface="SimSun" panose="02010600030101010101" pitchFamily="2" charset="-122"/>
              </a:rPr>
              <a:t>, j</a:t>
            </a:r>
            <a:r>
              <a:rPr lang="en-US" altLang="zh-CN" sz="2400" dirty="0" smtClean="0">
                <a:ea typeface="SimSun" panose="02010600030101010101" pitchFamily="2" charset="-122"/>
              </a:rPr>
              <a:t>) (</a:t>
            </a:r>
            <a:r>
              <a:rPr lang="en-US" altLang="zh-CN" sz="2400" dirty="0">
                <a:ea typeface="SimSun" panose="02010600030101010101" pitchFamily="2" charset="-122"/>
              </a:rPr>
              <a:t>typically </a:t>
            </a:r>
            <a:r>
              <a:rPr lang="en-US" altLang="zh-CN" sz="2400" dirty="0" smtClean="0">
                <a:ea typeface="SimSun" panose="02010600030101010101" pitchFamily="2" charset="-122"/>
              </a:rPr>
              <a:t>metric)</a:t>
            </a:r>
            <a:endParaRPr lang="en-US" altLang="en-US" sz="2400" dirty="0"/>
          </a:p>
          <a:p>
            <a:pPr lvl="1">
              <a:spcBef>
                <a:spcPts val="1200"/>
              </a:spcBef>
              <a:spcAft>
                <a:spcPts val="600"/>
              </a:spcAft>
            </a:pPr>
            <a:r>
              <a:rPr lang="en-US" altLang="en-US" sz="2400" dirty="0" smtClean="0"/>
              <a:t>Usually symmetric, thus a </a:t>
            </a:r>
            <a:r>
              <a:rPr lang="en-US" altLang="en-US" sz="2400" dirty="0"/>
              <a:t>triangular matrix</a:t>
            </a:r>
          </a:p>
          <a:p>
            <a:pPr lvl="1">
              <a:spcBef>
                <a:spcPts val="1200"/>
              </a:spcBef>
              <a:spcAft>
                <a:spcPts val="600"/>
              </a:spcAft>
            </a:pPr>
            <a:r>
              <a:rPr lang="en-US" altLang="zh-CN" sz="2400" dirty="0" smtClean="0">
                <a:solidFill>
                  <a:srgbClr val="FF0000"/>
                </a:solidFill>
                <a:ea typeface="SimSun" panose="02010600030101010101" pitchFamily="2" charset="-122"/>
              </a:rPr>
              <a:t>Distance </a:t>
            </a:r>
            <a:r>
              <a:rPr lang="en-US" altLang="zh-CN" sz="2400" dirty="0">
                <a:solidFill>
                  <a:srgbClr val="FF0000"/>
                </a:solidFill>
                <a:ea typeface="SimSun" panose="02010600030101010101" pitchFamily="2" charset="-122"/>
              </a:rPr>
              <a:t>functions </a:t>
            </a:r>
            <a:r>
              <a:rPr lang="en-US" altLang="zh-CN" sz="2400" dirty="0">
                <a:ea typeface="SimSun" panose="02010600030101010101" pitchFamily="2" charset="-122"/>
              </a:rPr>
              <a:t>are usually </a:t>
            </a:r>
            <a:r>
              <a:rPr lang="en-US" altLang="zh-CN" sz="2400" dirty="0" smtClean="0">
                <a:ea typeface="SimSun" panose="02010600030101010101" pitchFamily="2" charset="-122"/>
              </a:rPr>
              <a:t>different </a:t>
            </a:r>
            <a:r>
              <a:rPr lang="en-US" altLang="zh-CN" sz="2400" dirty="0">
                <a:ea typeface="SimSun" panose="02010600030101010101" pitchFamily="2" charset="-122"/>
              </a:rPr>
              <a:t>for </a:t>
            </a:r>
            <a:r>
              <a:rPr lang="en-US" altLang="zh-CN" sz="2400" dirty="0" smtClean="0">
                <a:ea typeface="SimSun" panose="02010600030101010101" pitchFamily="2" charset="-122"/>
              </a:rPr>
              <a:t>real, </a:t>
            </a:r>
            <a:r>
              <a:rPr lang="en-US" altLang="zh-CN" sz="2400" dirty="0" err="1">
                <a:ea typeface="SimSun" panose="02010600030101010101" pitchFamily="2" charset="-122"/>
              </a:rPr>
              <a:t>boolean</a:t>
            </a:r>
            <a:r>
              <a:rPr lang="en-US" altLang="zh-CN" sz="2400" dirty="0">
                <a:ea typeface="SimSun" panose="02010600030101010101" pitchFamily="2" charset="-122"/>
              </a:rPr>
              <a:t>, categorical, </a:t>
            </a:r>
            <a:r>
              <a:rPr lang="en-US" altLang="zh-CN" sz="2400" dirty="0" smtClean="0">
                <a:ea typeface="SimSun" panose="02010600030101010101" pitchFamily="2" charset="-122"/>
              </a:rPr>
              <a:t>ordinal, </a:t>
            </a:r>
            <a:r>
              <a:rPr lang="en-US" altLang="zh-CN" sz="2400" dirty="0">
                <a:ea typeface="SimSun" panose="02010600030101010101" pitchFamily="2" charset="-122"/>
              </a:rPr>
              <a:t>ratio, and vector </a:t>
            </a:r>
            <a:r>
              <a:rPr lang="en-US" altLang="zh-CN" sz="2400" dirty="0" smtClean="0">
                <a:ea typeface="SimSun" panose="02010600030101010101" pitchFamily="2" charset="-122"/>
              </a:rPr>
              <a:t>variables</a:t>
            </a:r>
          </a:p>
          <a:p>
            <a:pPr lvl="1">
              <a:spcBef>
                <a:spcPts val="1200"/>
              </a:spcBef>
              <a:spcAft>
                <a:spcPts val="600"/>
              </a:spcAft>
            </a:pPr>
            <a:r>
              <a:rPr lang="en-US" altLang="zh-CN" sz="2400" dirty="0" smtClean="0">
                <a:ea typeface="SimSun" panose="02010600030101010101" pitchFamily="2" charset="-122"/>
              </a:rPr>
              <a:t>Weights can </a:t>
            </a:r>
            <a:r>
              <a:rPr lang="en-US" altLang="zh-CN" sz="2400" dirty="0">
                <a:ea typeface="SimSun" panose="02010600030101010101" pitchFamily="2" charset="-122"/>
              </a:rPr>
              <a:t>be associated with different variables based on applications and data semantics</a:t>
            </a:r>
            <a:endParaRPr lang="en-US" altLang="zh-CN" sz="2400" dirty="0">
              <a:ea typeface="SimSun" panose="02010600030101010101" pitchFamily="2" charset="-122"/>
              <a:sym typeface="Symbol" panose="05050102010706020507" pitchFamily="18" charset="2"/>
            </a:endParaRPr>
          </a:p>
          <a:p>
            <a:pPr lvl="1"/>
            <a:endParaRPr lang="en-US" altLang="en-US" sz="2400" dirty="0"/>
          </a:p>
        </p:txBody>
      </p:sp>
      <p:sp>
        <p:nvSpPr>
          <p:cNvPr id="2" name="Right Arrow 1"/>
          <p:cNvSpPr/>
          <p:nvPr/>
        </p:nvSpPr>
        <p:spPr>
          <a:xfrm>
            <a:off x="7427666" y="1762408"/>
            <a:ext cx="914400" cy="4979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p:cNvSpPr/>
          <p:nvPr/>
        </p:nvSpPr>
        <p:spPr>
          <a:xfrm rot="777763">
            <a:off x="7523431" y="3563671"/>
            <a:ext cx="769545" cy="52510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aphicFrame>
        <p:nvGraphicFramePr>
          <p:cNvPr id="8" name="Object 7"/>
          <p:cNvGraphicFramePr>
            <a:graphicFrameLocks noChangeAspect="1"/>
          </p:cNvGraphicFramePr>
          <p:nvPr>
            <p:extLst/>
          </p:nvPr>
        </p:nvGraphicFramePr>
        <p:xfrm>
          <a:off x="8233763" y="1190896"/>
          <a:ext cx="3529680" cy="2138904"/>
        </p:xfrm>
        <a:graphic>
          <a:graphicData uri="http://schemas.openxmlformats.org/presentationml/2006/ole">
            <mc:AlternateContent xmlns:mc="http://schemas.openxmlformats.org/markup-compatibility/2006">
              <mc:Choice xmlns:v="urn:schemas-microsoft-com:vml" Requires="v">
                <p:oleObj spid="_x0000_s46316" name="Equation" r:id="rId4" imgW="1549080" imgH="939600" progId="Equation.DSMT4">
                  <p:embed/>
                </p:oleObj>
              </mc:Choice>
              <mc:Fallback>
                <p:oleObj name="Equation" r:id="rId4" imgW="1549080" imgH="939600" progId="Equation.DSMT4">
                  <p:embed/>
                  <p:pic>
                    <p:nvPicPr>
                      <p:cNvPr id="0" name=""/>
                      <p:cNvPicPr/>
                      <p:nvPr/>
                    </p:nvPicPr>
                    <p:blipFill>
                      <a:blip r:embed="rId5"/>
                      <a:stretch>
                        <a:fillRect/>
                      </a:stretch>
                    </p:blipFill>
                    <p:spPr>
                      <a:xfrm>
                        <a:off x="8233763" y="1190896"/>
                        <a:ext cx="3529680" cy="2138904"/>
                      </a:xfrm>
                      <a:prstGeom prst="rect">
                        <a:avLst/>
                      </a:prstGeom>
                    </p:spPr>
                  </p:pic>
                </p:oleObj>
              </mc:Fallback>
            </mc:AlternateContent>
          </a:graphicData>
        </a:graphic>
      </p:graphicFrame>
      <p:graphicFrame>
        <p:nvGraphicFramePr>
          <p:cNvPr id="9" name="Object 8"/>
          <p:cNvGraphicFramePr>
            <a:graphicFrameLocks noChangeAspect="1"/>
          </p:cNvGraphicFramePr>
          <p:nvPr>
            <p:extLst/>
          </p:nvPr>
        </p:nvGraphicFramePr>
        <p:xfrm>
          <a:off x="8516938" y="3687751"/>
          <a:ext cx="3246505" cy="1837115"/>
        </p:xfrm>
        <a:graphic>
          <a:graphicData uri="http://schemas.openxmlformats.org/presentationml/2006/ole">
            <mc:AlternateContent xmlns:mc="http://schemas.openxmlformats.org/markup-compatibility/2006">
              <mc:Choice xmlns:v="urn:schemas-microsoft-com:vml" Requires="v">
                <p:oleObj spid="_x0000_s46317" name="Equation" r:id="rId6" imgW="1612800" imgH="914400" progId="Equation.DSMT4">
                  <p:embed/>
                </p:oleObj>
              </mc:Choice>
              <mc:Fallback>
                <p:oleObj name="Equation" r:id="rId6" imgW="1612800" imgH="914400" progId="Equation.DSMT4">
                  <p:embed/>
                  <p:pic>
                    <p:nvPicPr>
                      <p:cNvPr id="0" name=""/>
                      <p:cNvPicPr/>
                      <p:nvPr/>
                    </p:nvPicPr>
                    <p:blipFill>
                      <a:blip r:embed="rId7"/>
                      <a:stretch>
                        <a:fillRect/>
                      </a:stretch>
                    </p:blipFill>
                    <p:spPr>
                      <a:xfrm>
                        <a:off x="8516938" y="3687751"/>
                        <a:ext cx="3246505" cy="1837115"/>
                      </a:xfrm>
                      <a:prstGeom prst="rect">
                        <a:avLst/>
                      </a:prstGeom>
                    </p:spPr>
                  </p:pic>
                </p:oleObj>
              </mc:Fallback>
            </mc:AlternateContent>
          </a:graphicData>
        </a:graphic>
      </p:graphicFrame>
    </p:spTree>
    <p:extLst>
      <p:ext uri="{BB962C8B-B14F-4D97-AF65-F5344CB8AC3E}">
        <p14:creationId xmlns:p14="http://schemas.microsoft.com/office/powerpoint/2010/main" val="36417944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553453" y="228600"/>
            <a:ext cx="11044989" cy="762000"/>
          </a:xfrm>
        </p:spPr>
        <p:txBody>
          <a:bodyPr>
            <a:noAutofit/>
          </a:bodyPr>
          <a:lstStyle/>
          <a:p>
            <a:pPr eaLnBrk="1" hangingPunct="1"/>
            <a:r>
              <a:rPr lang="en-US" altLang="en-US" dirty="0"/>
              <a:t>Important Characteristics of Structured Data</a:t>
            </a:r>
          </a:p>
        </p:txBody>
      </p:sp>
      <p:sp>
        <p:nvSpPr>
          <p:cNvPr id="10244" name="Rectangle 3"/>
          <p:cNvSpPr>
            <a:spLocks noGrp="1" noChangeArrowheads="1"/>
          </p:cNvSpPr>
          <p:nvPr>
            <p:ph type="body" idx="1"/>
          </p:nvPr>
        </p:nvSpPr>
        <p:spPr>
          <a:xfrm>
            <a:off x="638175" y="1447800"/>
            <a:ext cx="10858500" cy="5174226"/>
          </a:xfrm>
          <a:noFill/>
        </p:spPr>
        <p:txBody>
          <a:bodyPr vert="horz" lIns="90488" tIns="44450" rIns="90488" bIns="44450" rtlCol="0">
            <a:noAutofit/>
          </a:bodyPr>
          <a:lstStyle/>
          <a:p>
            <a:pPr marL="285750" indent="-285750">
              <a:lnSpc>
                <a:spcPct val="115000"/>
              </a:lnSpc>
            </a:pPr>
            <a:r>
              <a:rPr lang="en-US" altLang="en-US" dirty="0" smtClean="0"/>
              <a:t> Dimensionality</a:t>
            </a:r>
          </a:p>
          <a:p>
            <a:pPr marL="800100" lvl="1" indent="-342900">
              <a:lnSpc>
                <a:spcPct val="115000"/>
              </a:lnSpc>
            </a:pPr>
            <a:r>
              <a:rPr lang="en-US" altLang="en-US" dirty="0" smtClean="0"/>
              <a:t>Curse of dimensionality</a:t>
            </a:r>
          </a:p>
          <a:p>
            <a:pPr marL="285750" indent="-285750">
              <a:lnSpc>
                <a:spcPct val="115000"/>
              </a:lnSpc>
            </a:pPr>
            <a:r>
              <a:rPr lang="en-US" altLang="en-US" dirty="0" smtClean="0"/>
              <a:t> Sparsity</a:t>
            </a:r>
          </a:p>
          <a:p>
            <a:pPr marL="800100" lvl="1" indent="-342900">
              <a:lnSpc>
                <a:spcPct val="115000"/>
              </a:lnSpc>
            </a:pPr>
            <a:r>
              <a:rPr lang="en-US" altLang="en-US" dirty="0" smtClean="0"/>
              <a:t>Only presence counts</a:t>
            </a:r>
          </a:p>
          <a:p>
            <a:pPr marL="800100" lvl="1" indent="-342900">
              <a:lnSpc>
                <a:spcPct val="115000"/>
              </a:lnSpc>
            </a:pPr>
            <a:r>
              <a:rPr lang="en-US" altLang="en-US" dirty="0" smtClean="0"/>
              <a:t>Opposite: density</a:t>
            </a:r>
          </a:p>
          <a:p>
            <a:pPr marL="285750" indent="-285750">
              <a:lnSpc>
                <a:spcPct val="115000"/>
              </a:lnSpc>
            </a:pPr>
            <a:r>
              <a:rPr lang="en-US" altLang="en-US" dirty="0" smtClean="0"/>
              <a:t> Resolution</a:t>
            </a:r>
          </a:p>
          <a:p>
            <a:pPr marL="800100" lvl="1" indent="-342900">
              <a:lnSpc>
                <a:spcPct val="115000"/>
              </a:lnSpc>
            </a:pPr>
            <a:r>
              <a:rPr lang="en-US" altLang="en-US" dirty="0" smtClean="0"/>
              <a:t>Patterns depend on the scale</a:t>
            </a:r>
            <a:r>
              <a:rPr lang="en-US" altLang="en-US" sz="3200" dirty="0"/>
              <a:t> </a:t>
            </a:r>
          </a:p>
          <a:p>
            <a:pPr marL="285750" indent="-285750">
              <a:lnSpc>
                <a:spcPct val="115000"/>
              </a:lnSpc>
            </a:pPr>
            <a:r>
              <a:rPr lang="en-US" altLang="en-US" dirty="0" smtClean="0"/>
              <a:t> Distribution</a:t>
            </a:r>
          </a:p>
          <a:p>
            <a:pPr marL="800100" lvl="1" indent="-342900">
              <a:lnSpc>
                <a:spcPct val="115000"/>
              </a:lnSpc>
            </a:pPr>
            <a:r>
              <a:rPr lang="en-US" altLang="en-US" dirty="0" smtClean="0"/>
              <a:t>Centrality and dispersion</a:t>
            </a:r>
          </a:p>
        </p:txBody>
      </p:sp>
      <p:pic>
        <p:nvPicPr>
          <p:cNvPr id="2" name="Picture 1"/>
          <p:cNvPicPr>
            <a:picLocks noChangeAspect="1"/>
          </p:cNvPicPr>
          <p:nvPr/>
        </p:nvPicPr>
        <p:blipFill>
          <a:blip r:embed="rId3"/>
          <a:stretch>
            <a:fillRect/>
          </a:stretch>
        </p:blipFill>
        <p:spPr>
          <a:xfrm>
            <a:off x="5329083" y="1022433"/>
            <a:ext cx="3444658" cy="2514600"/>
          </a:xfrm>
          <a:prstGeom prst="rect">
            <a:avLst/>
          </a:prstGeom>
        </p:spPr>
      </p:pic>
      <p:pic>
        <p:nvPicPr>
          <p:cNvPr id="3" name="Picture 2"/>
          <p:cNvPicPr>
            <a:picLocks noChangeAspect="1"/>
          </p:cNvPicPr>
          <p:nvPr/>
        </p:nvPicPr>
        <p:blipFill>
          <a:blip r:embed="rId4"/>
          <a:stretch>
            <a:fillRect/>
          </a:stretch>
        </p:blipFill>
        <p:spPr>
          <a:xfrm>
            <a:off x="4967575" y="3091691"/>
            <a:ext cx="2880851" cy="1805084"/>
          </a:xfrm>
          <a:prstGeom prst="rect">
            <a:avLst/>
          </a:prstGeom>
        </p:spPr>
      </p:pic>
      <p:pic>
        <p:nvPicPr>
          <p:cNvPr id="4" name="Picture 3"/>
          <p:cNvPicPr>
            <a:picLocks noChangeAspect="1"/>
          </p:cNvPicPr>
          <p:nvPr/>
        </p:nvPicPr>
        <p:blipFill>
          <a:blip r:embed="rId5"/>
          <a:stretch>
            <a:fillRect/>
          </a:stretch>
        </p:blipFill>
        <p:spPr>
          <a:xfrm>
            <a:off x="8305388" y="3537033"/>
            <a:ext cx="3314564" cy="1864442"/>
          </a:xfrm>
          <a:prstGeom prst="rect">
            <a:avLst/>
          </a:prstGeom>
        </p:spPr>
      </p:pic>
      <p:pic>
        <p:nvPicPr>
          <p:cNvPr id="5" name="Picture 4"/>
          <p:cNvPicPr>
            <a:picLocks noChangeAspect="1"/>
          </p:cNvPicPr>
          <p:nvPr/>
        </p:nvPicPr>
        <p:blipFill>
          <a:blip r:embed="rId6"/>
          <a:stretch>
            <a:fillRect/>
          </a:stretch>
        </p:blipFill>
        <p:spPr>
          <a:xfrm>
            <a:off x="8773741" y="1234495"/>
            <a:ext cx="2344994" cy="2151327"/>
          </a:xfrm>
          <a:prstGeom prst="rect">
            <a:avLst/>
          </a:prstGeom>
        </p:spPr>
      </p:pic>
      <p:pic>
        <p:nvPicPr>
          <p:cNvPr id="6" name="Picture 5"/>
          <p:cNvPicPr>
            <a:picLocks noChangeAspect="1"/>
          </p:cNvPicPr>
          <p:nvPr/>
        </p:nvPicPr>
        <p:blipFill>
          <a:blip r:embed="rId7"/>
          <a:stretch>
            <a:fillRect/>
          </a:stretch>
        </p:blipFill>
        <p:spPr>
          <a:xfrm>
            <a:off x="6075947" y="4943215"/>
            <a:ext cx="2466975" cy="1847850"/>
          </a:xfrm>
          <a:prstGeom prst="rect">
            <a:avLst/>
          </a:prstGeom>
        </p:spPr>
      </p:pic>
    </p:spTree>
    <p:extLst>
      <p:ext uri="{BB962C8B-B14F-4D97-AF65-F5344CB8AC3E}">
        <p14:creationId xmlns:p14="http://schemas.microsoft.com/office/powerpoint/2010/main" val="9931783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l="4982" r="4982"/>
          <a:stretch>
            <a:fillRect/>
          </a:stretch>
        </p:blipFill>
        <p:spPr>
          <a:xfrm>
            <a:off x="445055" y="219519"/>
            <a:ext cx="11406908" cy="6290402"/>
          </a:xfrm>
        </p:spPr>
      </p:pic>
    </p:spTree>
    <p:extLst>
      <p:ext uri="{BB962C8B-B14F-4D97-AF65-F5344CB8AC3E}">
        <p14:creationId xmlns:p14="http://schemas.microsoft.com/office/powerpoint/2010/main" val="30732944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p:cNvSpPr>
            <a:spLocks noGrp="1" noChangeArrowheads="1"/>
          </p:cNvSpPr>
          <p:nvPr>
            <p:ph type="title"/>
          </p:nvPr>
        </p:nvSpPr>
        <p:spPr>
          <a:noFill/>
        </p:spPr>
        <p:txBody>
          <a:bodyPr vert="horz" lIns="92075" tIns="46038" rIns="92075" bIns="46038" rtlCol="0" anchor="ctr">
            <a:noAutofit/>
          </a:bodyPr>
          <a:lstStyle/>
          <a:p>
            <a:pPr eaLnBrk="1" hangingPunct="1"/>
            <a:r>
              <a:rPr lang="en-US" altLang="en-US" dirty="0"/>
              <a:t>Standardizing Numeric Data</a:t>
            </a:r>
          </a:p>
        </p:txBody>
      </p:sp>
      <p:sp>
        <p:nvSpPr>
          <p:cNvPr id="59396" name="Rectangle 3"/>
          <p:cNvSpPr>
            <a:spLocks noGrp="1" noChangeArrowheads="1"/>
          </p:cNvSpPr>
          <p:nvPr>
            <p:ph type="body" sz="half" idx="1"/>
          </p:nvPr>
        </p:nvSpPr>
        <p:spPr>
          <a:xfrm>
            <a:off x="629138" y="1281967"/>
            <a:ext cx="11129743" cy="5282955"/>
          </a:xfrm>
          <a:noFill/>
        </p:spPr>
        <p:txBody>
          <a:bodyPr vert="horz" lIns="92075" tIns="46038" rIns="92075" bIns="46038" rtlCol="0">
            <a:noAutofit/>
          </a:bodyPr>
          <a:lstStyle/>
          <a:p>
            <a:pPr eaLnBrk="1" hangingPunct="1">
              <a:lnSpc>
                <a:spcPct val="110000"/>
              </a:lnSpc>
            </a:pPr>
            <a:r>
              <a:rPr lang="en-US" altLang="en-US" dirty="0">
                <a:latin typeface="Calibri" panose="020F0502020204030204" pitchFamily="34" charset="0"/>
              </a:rPr>
              <a:t>Z-score: </a:t>
            </a:r>
          </a:p>
          <a:p>
            <a:pPr lvl="1" eaLnBrk="1" hangingPunct="1">
              <a:lnSpc>
                <a:spcPct val="110000"/>
              </a:lnSpc>
            </a:pPr>
            <a:r>
              <a:rPr lang="en-US" altLang="en-US" dirty="0">
                <a:latin typeface="Calibri" panose="020F0502020204030204" pitchFamily="34" charset="0"/>
              </a:rPr>
              <a:t>X: raw score to be standardized, </a:t>
            </a:r>
            <a:r>
              <a:rPr lang="el-GR" altLang="en-US" dirty="0">
                <a:latin typeface="Calibri" panose="020F0502020204030204" pitchFamily="34" charset="0"/>
                <a:cs typeface="Tahoma" panose="020B0604030504040204" pitchFamily="34" charset="0"/>
              </a:rPr>
              <a:t>μ</a:t>
            </a:r>
            <a:r>
              <a:rPr lang="en-US" altLang="en-US" dirty="0">
                <a:latin typeface="Calibri" panose="020F0502020204030204" pitchFamily="34" charset="0"/>
                <a:cs typeface="Tahoma" panose="020B0604030504040204" pitchFamily="34" charset="0"/>
              </a:rPr>
              <a:t>: mean of the </a:t>
            </a:r>
            <a:r>
              <a:rPr lang="en-US" altLang="en-US" b="1" dirty="0">
                <a:latin typeface="Calibri" panose="020F0502020204030204" pitchFamily="34" charset="0"/>
                <a:cs typeface="Tahoma" panose="020B0604030504040204" pitchFamily="34" charset="0"/>
              </a:rPr>
              <a:t>population</a:t>
            </a:r>
            <a:r>
              <a:rPr lang="en-US" altLang="en-US" dirty="0">
                <a:latin typeface="Calibri" panose="020F0502020204030204" pitchFamily="34" charset="0"/>
                <a:cs typeface="Tahoma" panose="020B0604030504040204" pitchFamily="34" charset="0"/>
              </a:rPr>
              <a:t>, </a:t>
            </a:r>
            <a:r>
              <a:rPr lang="el-GR" altLang="en-US" dirty="0">
                <a:latin typeface="Calibri" panose="020F0502020204030204" pitchFamily="34" charset="0"/>
                <a:cs typeface="Tahoma" panose="020B0604030504040204" pitchFamily="34" charset="0"/>
              </a:rPr>
              <a:t>σ</a:t>
            </a:r>
            <a:r>
              <a:rPr lang="en-US" altLang="en-US" dirty="0">
                <a:latin typeface="Calibri" panose="020F0502020204030204" pitchFamily="34" charset="0"/>
                <a:cs typeface="Tahoma" panose="020B0604030504040204" pitchFamily="34" charset="0"/>
              </a:rPr>
              <a:t>: standard deviation</a:t>
            </a:r>
            <a:endParaRPr lang="el-GR" altLang="en-US" dirty="0">
              <a:latin typeface="Calibri" panose="020F0502020204030204" pitchFamily="34" charset="0"/>
              <a:cs typeface="Tahoma" panose="020B0604030504040204" pitchFamily="34" charset="0"/>
            </a:endParaRPr>
          </a:p>
          <a:p>
            <a:pPr lvl="1" eaLnBrk="1" hangingPunct="1">
              <a:lnSpc>
                <a:spcPct val="110000"/>
              </a:lnSpc>
            </a:pPr>
            <a:r>
              <a:rPr lang="en-US" altLang="en-US" dirty="0">
                <a:latin typeface="Calibri" panose="020F0502020204030204" pitchFamily="34" charset="0"/>
              </a:rPr>
              <a:t>the distance between the raw score and the population mean in units of the standard deviation</a:t>
            </a:r>
          </a:p>
          <a:p>
            <a:pPr lvl="1" eaLnBrk="1" hangingPunct="1">
              <a:lnSpc>
                <a:spcPct val="110000"/>
              </a:lnSpc>
            </a:pPr>
            <a:r>
              <a:rPr lang="en-US" altLang="en-US" dirty="0">
                <a:latin typeface="Calibri" panose="020F0502020204030204" pitchFamily="34" charset="0"/>
                <a:cs typeface="Tahoma" panose="020B0604030504040204" pitchFamily="34" charset="0"/>
              </a:rPr>
              <a:t>negative </a:t>
            </a:r>
            <a:r>
              <a:rPr lang="en-US" altLang="en-US" dirty="0">
                <a:latin typeface="Calibri" panose="020F0502020204030204" pitchFamily="34" charset="0"/>
              </a:rPr>
              <a:t>when the raw score is below the mean, “+” when above</a:t>
            </a:r>
          </a:p>
          <a:p>
            <a:pPr eaLnBrk="1" hangingPunct="1">
              <a:lnSpc>
                <a:spcPct val="110000"/>
              </a:lnSpc>
            </a:pPr>
            <a:r>
              <a:rPr lang="en-US" altLang="en-US" dirty="0">
                <a:latin typeface="Calibri" panose="020F0502020204030204" pitchFamily="34" charset="0"/>
              </a:rPr>
              <a:t>An alternative way: </a:t>
            </a:r>
            <a:r>
              <a:rPr lang="en-US" altLang="en-US" b="1" dirty="0">
                <a:latin typeface="Calibri" panose="020F0502020204030204" pitchFamily="34" charset="0"/>
              </a:rPr>
              <a:t>Calculate the mean absolute </a:t>
            </a:r>
            <a:r>
              <a:rPr lang="en-US" altLang="en-US" b="1" dirty="0" smtClean="0">
                <a:latin typeface="Calibri" panose="020F0502020204030204" pitchFamily="34" charset="0"/>
              </a:rPr>
              <a:t>deviation for sample size ‘</a:t>
            </a:r>
            <a:r>
              <a:rPr lang="en-US" altLang="en-US" b="1" i="1" dirty="0" smtClean="0">
                <a:latin typeface="Calibri" panose="020F0502020204030204" pitchFamily="34" charset="0"/>
              </a:rPr>
              <a:t>n</a:t>
            </a:r>
            <a:r>
              <a:rPr lang="en-US" altLang="en-US" b="1" dirty="0" smtClean="0">
                <a:latin typeface="Calibri" panose="020F0502020204030204" pitchFamily="34" charset="0"/>
              </a:rPr>
              <a:t>’</a:t>
            </a:r>
            <a:endParaRPr lang="en-US" altLang="en-US" b="1" dirty="0">
              <a:latin typeface="Calibri" panose="020F0502020204030204" pitchFamily="34" charset="0"/>
            </a:endParaRPr>
          </a:p>
          <a:p>
            <a:pPr eaLnBrk="1" hangingPunct="1">
              <a:lnSpc>
                <a:spcPct val="110000"/>
              </a:lnSpc>
            </a:pPr>
            <a:endParaRPr lang="en-US" altLang="en-US" dirty="0">
              <a:latin typeface="Calibri" panose="020F0502020204030204" pitchFamily="34" charset="0"/>
            </a:endParaRPr>
          </a:p>
          <a:p>
            <a:pPr lvl="1" eaLnBrk="1" hangingPunct="1">
              <a:lnSpc>
                <a:spcPct val="110000"/>
              </a:lnSpc>
              <a:buFont typeface="Wingdings" panose="05000000000000000000" pitchFamily="2" charset="2"/>
              <a:buNone/>
            </a:pPr>
            <a:r>
              <a:rPr lang="en-US" altLang="en-US" dirty="0">
                <a:latin typeface="Calibri" panose="020F0502020204030204" pitchFamily="34" charset="0"/>
              </a:rPr>
              <a:t>where</a:t>
            </a:r>
          </a:p>
          <a:p>
            <a:pPr lvl="1" eaLnBrk="1" hangingPunct="1">
              <a:lnSpc>
                <a:spcPct val="110000"/>
              </a:lnSpc>
            </a:pPr>
            <a:endParaRPr lang="en-US" altLang="en-US" dirty="0">
              <a:latin typeface="Calibri" panose="020F0502020204030204" pitchFamily="34" charset="0"/>
            </a:endParaRPr>
          </a:p>
          <a:p>
            <a:pPr lvl="1" eaLnBrk="1" hangingPunct="1">
              <a:lnSpc>
                <a:spcPct val="110000"/>
              </a:lnSpc>
            </a:pPr>
            <a:r>
              <a:rPr lang="en-US" altLang="en-US" dirty="0">
                <a:latin typeface="Calibri" panose="020F0502020204030204" pitchFamily="34" charset="0"/>
              </a:rPr>
              <a:t>standardized measure (</a:t>
            </a:r>
            <a:r>
              <a:rPr lang="en-US" altLang="en-US" i="1" dirty="0">
                <a:latin typeface="Calibri" panose="020F0502020204030204" pitchFamily="34" charset="0"/>
              </a:rPr>
              <a:t>z-score</a:t>
            </a:r>
            <a:r>
              <a:rPr lang="en-US" altLang="en-US" dirty="0">
                <a:latin typeface="Calibri" panose="020F0502020204030204" pitchFamily="34" charset="0"/>
              </a:rPr>
              <a:t>):</a:t>
            </a:r>
          </a:p>
          <a:p>
            <a:pPr eaLnBrk="1" hangingPunct="1">
              <a:lnSpc>
                <a:spcPct val="110000"/>
              </a:lnSpc>
            </a:pPr>
            <a:r>
              <a:rPr lang="en-US" altLang="en-US" dirty="0">
                <a:latin typeface="Calibri" panose="020F0502020204030204" pitchFamily="34" charset="0"/>
              </a:rPr>
              <a:t>Using mean absolute deviation is more robust than using standard deviation </a:t>
            </a:r>
          </a:p>
        </p:txBody>
      </p:sp>
      <p:graphicFrame>
        <p:nvGraphicFramePr>
          <p:cNvPr id="59397" name="Object 4"/>
          <p:cNvGraphicFramePr>
            <a:graphicFrameLocks noChangeAspect="1"/>
          </p:cNvGraphicFramePr>
          <p:nvPr>
            <p:extLst>
              <p:ext uri="{D42A27DB-BD31-4B8C-83A1-F6EECF244321}">
                <p14:modId xmlns:p14="http://schemas.microsoft.com/office/powerpoint/2010/main" val="994535752"/>
              </p:ext>
            </p:extLst>
          </p:nvPr>
        </p:nvGraphicFramePr>
        <p:xfrm>
          <a:off x="2403231" y="4849813"/>
          <a:ext cx="2819400" cy="495300"/>
        </p:xfrm>
        <a:graphic>
          <a:graphicData uri="http://schemas.openxmlformats.org/presentationml/2006/ole">
            <mc:AlternateContent xmlns:mc="http://schemas.openxmlformats.org/markup-compatibility/2006">
              <mc:Choice xmlns:v="urn:schemas-microsoft-com:vml" Requires="v">
                <p:oleObj spid="_x0000_s57764" name="Equation" r:id="rId4" imgW="2374900" imgH="419100" progId="Equation.3">
                  <p:embed/>
                </p:oleObj>
              </mc:Choice>
              <mc:Fallback>
                <p:oleObj name="Equation" r:id="rId4" imgW="2374900" imgH="4191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3231" y="4849813"/>
                        <a:ext cx="2819400"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398" name="Object 5"/>
          <p:cNvGraphicFramePr>
            <a:graphicFrameLocks noChangeAspect="1"/>
          </p:cNvGraphicFramePr>
          <p:nvPr>
            <p:extLst>
              <p:ext uri="{D42A27DB-BD31-4B8C-83A1-F6EECF244321}">
                <p14:modId xmlns:p14="http://schemas.microsoft.com/office/powerpoint/2010/main" val="4024840640"/>
              </p:ext>
            </p:extLst>
          </p:nvPr>
        </p:nvGraphicFramePr>
        <p:xfrm>
          <a:off x="3505200" y="4087814"/>
          <a:ext cx="5334000" cy="496887"/>
        </p:xfrm>
        <a:graphic>
          <a:graphicData uri="http://schemas.openxmlformats.org/presentationml/2006/ole">
            <mc:AlternateContent xmlns:mc="http://schemas.openxmlformats.org/markup-compatibility/2006">
              <mc:Choice xmlns:v="urn:schemas-microsoft-com:vml" Requires="v">
                <p:oleObj spid="_x0000_s57765" name="Equation" r:id="rId6" imgW="4343400" imgH="406400" progId="Equation.3">
                  <p:embed/>
                </p:oleObj>
              </mc:Choice>
              <mc:Fallback>
                <p:oleObj name="Equation" r:id="rId6" imgW="4343400" imgH="4064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5200" y="4087814"/>
                        <a:ext cx="5334000" cy="496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399" name="Object 6"/>
          <p:cNvGraphicFramePr>
            <a:graphicFrameLocks noChangeAspect="1"/>
          </p:cNvGraphicFramePr>
          <p:nvPr>
            <p:extLst>
              <p:ext uri="{D42A27DB-BD31-4B8C-83A1-F6EECF244321}">
                <p14:modId xmlns:p14="http://schemas.microsoft.com/office/powerpoint/2010/main" val="3992587556"/>
              </p:ext>
            </p:extLst>
          </p:nvPr>
        </p:nvGraphicFramePr>
        <p:xfrm>
          <a:off x="5791200" y="5274164"/>
          <a:ext cx="1905000" cy="892175"/>
        </p:xfrm>
        <a:graphic>
          <a:graphicData uri="http://schemas.openxmlformats.org/presentationml/2006/ole">
            <mc:AlternateContent xmlns:mc="http://schemas.openxmlformats.org/markup-compatibility/2006">
              <mc:Choice xmlns:v="urn:schemas-microsoft-com:vml" Requires="v">
                <p:oleObj spid="_x0000_s57766" name="Equation" r:id="rId8" imgW="1409088" imgH="660113" progId="Equation.3">
                  <p:embed/>
                </p:oleObj>
              </mc:Choice>
              <mc:Fallback>
                <p:oleObj name="Equation" r:id="rId8" imgW="1409088" imgH="660113"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91200" y="5274164"/>
                        <a:ext cx="1905000" cy="892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00" name="Object 7"/>
          <p:cNvGraphicFramePr>
            <a:graphicFrameLocks noGrp="1" noChangeAspect="1"/>
          </p:cNvGraphicFramePr>
          <p:nvPr>
            <p:ph sz="half" idx="2"/>
          </p:nvPr>
        </p:nvGraphicFramePr>
        <p:xfrm>
          <a:off x="3505200" y="1303338"/>
          <a:ext cx="1409700" cy="601662"/>
        </p:xfrm>
        <a:graphic>
          <a:graphicData uri="http://schemas.openxmlformats.org/presentationml/2006/ole">
            <mc:AlternateContent xmlns:mc="http://schemas.openxmlformats.org/markup-compatibility/2006">
              <mc:Choice xmlns:v="urn:schemas-microsoft-com:vml" Requires="v">
                <p:oleObj spid="_x0000_s57767" name="Equation" r:id="rId10" imgW="952087" imgH="406224" progId="Equation.3">
                  <p:embed/>
                </p:oleObj>
              </mc:Choice>
              <mc:Fallback>
                <p:oleObj name="Equation" r:id="rId10" imgW="952087" imgH="406224"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05200" y="1303338"/>
                        <a:ext cx="1409700" cy="601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265166469"/>
      </p:ext>
    </p:extLst>
  </p:cSld>
  <p:clrMapOvr>
    <a:masterClrMapping/>
  </p:clrMapOvr>
  <p:transition xmlns:p14="http://schemas.microsoft.com/office/powerpoint/2010/main">
    <p:zoom/>
  </p:transitio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a:t>
            </a:r>
            <a:endParaRPr lang="en-US" dirty="0"/>
          </a:p>
        </p:txBody>
      </p:sp>
      <p:pic>
        <p:nvPicPr>
          <p:cNvPr id="8" name="Picture 7"/>
          <p:cNvPicPr>
            <a:picLocks noChangeAspect="1"/>
          </p:cNvPicPr>
          <p:nvPr/>
        </p:nvPicPr>
        <p:blipFill>
          <a:blip r:embed="rId2"/>
          <a:stretch>
            <a:fillRect/>
          </a:stretch>
        </p:blipFill>
        <p:spPr>
          <a:xfrm>
            <a:off x="0" y="3991973"/>
            <a:ext cx="12192000" cy="2850348"/>
          </a:xfrm>
          <a:prstGeom prst="rect">
            <a:avLst/>
          </a:prstGeom>
        </p:spPr>
      </p:pic>
      <p:sp>
        <p:nvSpPr>
          <p:cNvPr id="9" name="TextBox 8"/>
          <p:cNvSpPr txBox="1"/>
          <p:nvPr/>
        </p:nvSpPr>
        <p:spPr>
          <a:xfrm>
            <a:off x="94053" y="1160311"/>
            <a:ext cx="8638876" cy="2431435"/>
          </a:xfrm>
          <a:prstGeom prst="rect">
            <a:avLst/>
          </a:prstGeom>
          <a:noFill/>
        </p:spPr>
        <p:txBody>
          <a:bodyPr wrap="square" rtlCol="0">
            <a:spAutoFit/>
          </a:bodyPr>
          <a:lstStyle/>
          <a:p>
            <a:r>
              <a:rPr lang="en-US" dirty="0" smtClean="0"/>
              <a:t>Suppose you want to rank students based on the performances in different subjects</a:t>
            </a:r>
          </a:p>
          <a:p>
            <a:r>
              <a:rPr lang="en-US" dirty="0" smtClean="0"/>
              <a:t>One approach is to use z-score</a:t>
            </a:r>
          </a:p>
          <a:p>
            <a:r>
              <a:rPr lang="en-US" dirty="0" smtClean="0"/>
              <a:t>Z score normalizes scores by changing data to zero-mean data</a:t>
            </a:r>
          </a:p>
          <a:p>
            <a:r>
              <a:rPr lang="en-US" dirty="0" smtClean="0"/>
              <a:t>(How far the student stands from 0) </a:t>
            </a:r>
          </a:p>
          <a:p>
            <a:r>
              <a:rPr lang="en-US" dirty="0" smtClean="0"/>
              <a:t>(+1 means exactly one </a:t>
            </a:r>
            <a:r>
              <a:rPr lang="en-US" dirty="0" err="1" smtClean="0"/>
              <a:t>std</a:t>
            </a:r>
            <a:r>
              <a:rPr lang="en-US" dirty="0" smtClean="0"/>
              <a:t> deviation away +</a:t>
            </a:r>
            <a:r>
              <a:rPr lang="en-US" dirty="0" err="1" smtClean="0"/>
              <a:t>ve</a:t>
            </a:r>
            <a:r>
              <a:rPr lang="en-US" dirty="0" smtClean="0"/>
              <a:t>)</a:t>
            </a:r>
          </a:p>
          <a:p>
            <a:r>
              <a:rPr lang="en-US" dirty="0" smtClean="0"/>
              <a:t>(-1 </a:t>
            </a:r>
            <a:r>
              <a:rPr lang="en-US" dirty="0"/>
              <a:t>means exactly one </a:t>
            </a:r>
            <a:r>
              <a:rPr lang="en-US" dirty="0" err="1"/>
              <a:t>std</a:t>
            </a:r>
            <a:r>
              <a:rPr lang="en-US" dirty="0"/>
              <a:t> deviation away </a:t>
            </a:r>
            <a:r>
              <a:rPr lang="en-US" dirty="0" smtClean="0"/>
              <a:t>–</a:t>
            </a:r>
            <a:r>
              <a:rPr lang="en-US" dirty="0" err="1" smtClean="0"/>
              <a:t>ve</a:t>
            </a:r>
            <a:r>
              <a:rPr lang="en-US" dirty="0" smtClean="0"/>
              <a:t>)</a:t>
            </a:r>
          </a:p>
          <a:p>
            <a:endParaRPr lang="en-US" dirty="0"/>
          </a:p>
          <a:p>
            <a:r>
              <a:rPr lang="en-US" dirty="0" smtClean="0"/>
              <a:t>Z for student 1 Algebra scores = (60-50)/10 = 1;</a:t>
            </a:r>
            <a:endParaRPr lang="en-US" dirty="0"/>
          </a:p>
        </p:txBody>
      </p:sp>
      <p:pic>
        <p:nvPicPr>
          <p:cNvPr id="10" name="Picture 9"/>
          <p:cNvPicPr>
            <a:picLocks noChangeAspect="1"/>
          </p:cNvPicPr>
          <p:nvPr/>
        </p:nvPicPr>
        <p:blipFill>
          <a:blip r:embed="rId3"/>
          <a:stretch>
            <a:fillRect/>
          </a:stretch>
        </p:blipFill>
        <p:spPr>
          <a:xfrm>
            <a:off x="8807721" y="1207353"/>
            <a:ext cx="3065466" cy="1113056"/>
          </a:xfrm>
          <a:prstGeom prst="rect">
            <a:avLst/>
          </a:prstGeom>
        </p:spPr>
      </p:pic>
      <p:sp>
        <p:nvSpPr>
          <p:cNvPr id="11" name="TextBox 10"/>
          <p:cNvSpPr txBox="1"/>
          <p:nvPr/>
        </p:nvSpPr>
        <p:spPr>
          <a:xfrm>
            <a:off x="9313029" y="2351985"/>
            <a:ext cx="2531462" cy="384721"/>
          </a:xfrm>
          <a:prstGeom prst="rect">
            <a:avLst/>
          </a:prstGeom>
          <a:noFill/>
        </p:spPr>
        <p:txBody>
          <a:bodyPr wrap="none" rtlCol="0">
            <a:spAutoFit/>
          </a:bodyPr>
          <a:lstStyle/>
          <a:p>
            <a:r>
              <a:rPr lang="en-US" dirty="0" smtClean="0"/>
              <a:t>After adding all z scores</a:t>
            </a:r>
            <a:endParaRPr lang="en-US" dirty="0"/>
          </a:p>
        </p:txBody>
      </p:sp>
      <p:sp>
        <p:nvSpPr>
          <p:cNvPr id="12" name="TextBox 11"/>
          <p:cNvSpPr txBox="1"/>
          <p:nvPr/>
        </p:nvSpPr>
        <p:spPr>
          <a:xfrm>
            <a:off x="8544787" y="3183022"/>
            <a:ext cx="3370879" cy="677108"/>
          </a:xfrm>
          <a:prstGeom prst="rect">
            <a:avLst/>
          </a:prstGeom>
          <a:noFill/>
        </p:spPr>
        <p:txBody>
          <a:bodyPr wrap="square" rtlCol="0">
            <a:spAutoFit/>
          </a:bodyPr>
          <a:lstStyle/>
          <a:p>
            <a:r>
              <a:rPr lang="en-US" dirty="0" smtClean="0"/>
              <a:t>Student 3 is an outlier</a:t>
            </a:r>
          </a:p>
          <a:p>
            <a:r>
              <a:rPr lang="en-US" dirty="0" smtClean="0"/>
              <a:t>Anything above +3 or below -3</a:t>
            </a:r>
            <a:endParaRPr lang="en-US" dirty="0"/>
          </a:p>
        </p:txBody>
      </p:sp>
    </p:spTree>
    <p:extLst>
      <p:ext uri="{BB962C8B-B14F-4D97-AF65-F5344CB8AC3E}">
        <p14:creationId xmlns:p14="http://schemas.microsoft.com/office/powerpoint/2010/main" val="127054900"/>
      </p:ext>
    </p:extLst>
  </p:cSld>
  <p:clrMapOvr>
    <a:masterClrMapping/>
  </p:clrMapOvr>
  <p:transition xmlns:p14="http://schemas.microsoft.com/office/powerpoint/2010/main">
    <p:zoom/>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a:xfrm>
            <a:off x="534154" y="304800"/>
            <a:ext cx="11325886" cy="762000"/>
          </a:xfrm>
        </p:spPr>
        <p:txBody>
          <a:bodyPr>
            <a:normAutofit/>
          </a:bodyPr>
          <a:lstStyle/>
          <a:p>
            <a:pPr eaLnBrk="1" hangingPunct="1"/>
            <a:r>
              <a:rPr lang="en-US" altLang="en-US" sz="4000" dirty="0"/>
              <a:t>Example: </a:t>
            </a:r>
            <a:r>
              <a:rPr lang="en-US" altLang="en-US" sz="4000" dirty="0" smtClean="0"/>
              <a:t>Data </a:t>
            </a:r>
            <a:r>
              <a:rPr lang="en-US" altLang="en-US" sz="4000" dirty="0"/>
              <a:t>Matrix and Dissimilarity Matrix</a:t>
            </a:r>
          </a:p>
        </p:txBody>
      </p:sp>
      <p:graphicFrame>
        <p:nvGraphicFramePr>
          <p:cNvPr id="60420" name="Object 4"/>
          <p:cNvGraphicFramePr>
            <a:graphicFrameLocks noChangeAspect="1"/>
          </p:cNvGraphicFramePr>
          <p:nvPr>
            <p:extLst/>
          </p:nvPr>
        </p:nvGraphicFramePr>
        <p:xfrm>
          <a:off x="5069021" y="1961582"/>
          <a:ext cx="2947987" cy="1581150"/>
        </p:xfrm>
        <a:graphic>
          <a:graphicData uri="http://schemas.openxmlformats.org/presentationml/2006/ole">
            <mc:AlternateContent xmlns:mc="http://schemas.openxmlformats.org/markup-compatibility/2006">
              <mc:Choice xmlns:v="urn:schemas-microsoft-com:vml" Requires="v">
                <p:oleObj spid="_x0000_s47459" name="Worksheet" r:id="rId4" imgW="1838249" imgH="857402" progId="Excel.Sheet.8">
                  <p:embed/>
                </p:oleObj>
              </mc:Choice>
              <mc:Fallback>
                <p:oleObj name="Worksheet" r:id="rId4" imgW="1838249" imgH="857402"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9021" y="1961582"/>
                        <a:ext cx="2947987" cy="15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0421" name="Text Box 5"/>
          <p:cNvSpPr txBox="1">
            <a:spLocks noChangeArrowheads="1"/>
          </p:cNvSpPr>
          <p:nvPr/>
        </p:nvSpPr>
        <p:spPr bwMode="auto">
          <a:xfrm>
            <a:off x="4904715" y="3962401"/>
            <a:ext cx="62401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fontAlgn="base">
              <a:spcBef>
                <a:spcPct val="50000"/>
              </a:spcBef>
              <a:spcAft>
                <a:spcPct val="0"/>
              </a:spcAft>
              <a:buClrTx/>
              <a:buSzTx/>
              <a:buNone/>
            </a:pPr>
            <a:r>
              <a:rPr lang="en-US" altLang="en-US" sz="2000" b="1" dirty="0">
                <a:solidFill>
                  <a:srgbClr val="000000"/>
                </a:solidFill>
              </a:rPr>
              <a:t>Dissimilarity Matrix </a:t>
            </a:r>
            <a:r>
              <a:rPr lang="en-US" altLang="en-US" sz="2000" b="1" dirty="0" smtClean="0">
                <a:solidFill>
                  <a:srgbClr val="000000"/>
                </a:solidFill>
              </a:rPr>
              <a:t>(by </a:t>
            </a:r>
            <a:r>
              <a:rPr lang="en-US" altLang="en-US" sz="2000" b="1" dirty="0">
                <a:solidFill>
                  <a:srgbClr val="FF0000"/>
                </a:solidFill>
              </a:rPr>
              <a:t>Euclidean Distance</a:t>
            </a:r>
            <a:r>
              <a:rPr lang="en-US" altLang="en-US" sz="2000" b="1" dirty="0">
                <a:solidFill>
                  <a:srgbClr val="333399"/>
                </a:solidFill>
              </a:rPr>
              <a:t>)</a:t>
            </a:r>
          </a:p>
        </p:txBody>
      </p:sp>
      <p:graphicFrame>
        <p:nvGraphicFramePr>
          <p:cNvPr id="60422" name="Object 6"/>
          <p:cNvGraphicFramePr>
            <a:graphicFrameLocks noChangeAspect="1"/>
          </p:cNvGraphicFramePr>
          <p:nvPr>
            <p:extLst/>
          </p:nvPr>
        </p:nvGraphicFramePr>
        <p:xfrm>
          <a:off x="5069021" y="4417446"/>
          <a:ext cx="4906962" cy="1365250"/>
        </p:xfrm>
        <a:graphic>
          <a:graphicData uri="http://schemas.openxmlformats.org/presentationml/2006/ole">
            <mc:AlternateContent xmlns:mc="http://schemas.openxmlformats.org/markup-compatibility/2006">
              <mc:Choice xmlns:v="urn:schemas-microsoft-com:vml" Requires="v">
                <p:oleObj spid="_x0000_s47460" name="Worksheet" r:id="rId6" imgW="3057441" imgH="866747" progId="Excel.Sheet.8">
                  <p:embed/>
                </p:oleObj>
              </mc:Choice>
              <mc:Fallback>
                <p:oleObj name="Worksheet" r:id="rId6" imgW="3057441" imgH="866747" progId="Excel.Sheet.8">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69021" y="4417446"/>
                        <a:ext cx="4906962" cy="136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0423" name="Text Box 7"/>
          <p:cNvSpPr txBox="1">
            <a:spLocks noChangeArrowheads="1"/>
          </p:cNvSpPr>
          <p:nvPr/>
        </p:nvSpPr>
        <p:spPr bwMode="auto">
          <a:xfrm>
            <a:off x="4904714" y="1325562"/>
            <a:ext cx="68071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fontAlgn="base">
              <a:spcBef>
                <a:spcPct val="50000"/>
              </a:spcBef>
              <a:spcAft>
                <a:spcPct val="0"/>
              </a:spcAft>
              <a:buClrTx/>
              <a:buSzTx/>
              <a:buNone/>
            </a:pPr>
            <a:r>
              <a:rPr lang="en-US" altLang="en-US" sz="2000" b="1" dirty="0">
                <a:solidFill>
                  <a:srgbClr val="000000"/>
                </a:solidFill>
                <a:latin typeface="Arial" panose="020B0604020202020204" pitchFamily="34" charset="0"/>
              </a:rPr>
              <a:t>Data </a:t>
            </a:r>
            <a:r>
              <a:rPr lang="en-US" altLang="en-US" sz="2000" b="1" dirty="0" smtClean="0">
                <a:solidFill>
                  <a:srgbClr val="000000"/>
                </a:solidFill>
                <a:latin typeface="Arial" panose="020B0604020202020204" pitchFamily="34" charset="0"/>
              </a:rPr>
              <a:t>Matrix Attribute 1: x-axis, Attribute 2: y-axis</a:t>
            </a:r>
            <a:endParaRPr lang="en-US" altLang="en-US" sz="2000" b="1" dirty="0">
              <a:solidFill>
                <a:srgbClr val="000000"/>
              </a:solidFill>
              <a:latin typeface="Arial" panose="020B0604020202020204" pitchFamily="34" charset="0"/>
            </a:endParaRPr>
          </a:p>
        </p:txBody>
      </p:sp>
      <p:graphicFrame>
        <p:nvGraphicFramePr>
          <p:cNvPr id="60424" name="Object 12"/>
          <p:cNvGraphicFramePr>
            <a:graphicFrameLocks noChangeAspect="1"/>
          </p:cNvGraphicFramePr>
          <p:nvPr>
            <p:extLst/>
          </p:nvPr>
        </p:nvGraphicFramePr>
        <p:xfrm>
          <a:off x="398352" y="1282574"/>
          <a:ext cx="4209862" cy="4191000"/>
        </p:xfrm>
        <a:graphic>
          <a:graphicData uri="http://schemas.openxmlformats.org/presentationml/2006/ole">
            <mc:AlternateContent xmlns:mc="http://schemas.openxmlformats.org/markup-compatibility/2006">
              <mc:Choice xmlns:v="urn:schemas-microsoft-com:vml" Requires="v">
                <p:oleObj spid="_x0000_s47461" name="SmartDraw" r:id="rId8" imgW="4379976" imgH="5551932" progId="SmartDraw.2">
                  <p:embed/>
                </p:oleObj>
              </mc:Choice>
              <mc:Fallback>
                <p:oleObj name="SmartDraw" r:id="rId8" imgW="4379976" imgH="5551932" progId="SmartDraw.2">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8352" y="1282574"/>
                        <a:ext cx="4209862" cy="4191000"/>
                      </a:xfrm>
                      <a:prstGeom prst="rect">
                        <a:avLst/>
                      </a:prstGeom>
                      <a:noFill/>
                      <a:ln>
                        <a:noFill/>
                      </a:ln>
                      <a:effectLst/>
                      <a:extLst/>
                    </p:spPr>
                  </p:pic>
                </p:oleObj>
              </mc:Fallback>
            </mc:AlternateContent>
          </a:graphicData>
        </a:graphic>
      </p:graphicFrame>
      <p:pic>
        <p:nvPicPr>
          <p:cNvPr id="2" name="Picture 1"/>
          <p:cNvPicPr>
            <a:picLocks noChangeAspect="1"/>
          </p:cNvPicPr>
          <p:nvPr/>
        </p:nvPicPr>
        <p:blipFill>
          <a:blip r:embed="rId10"/>
          <a:stretch>
            <a:fillRect/>
          </a:stretch>
        </p:blipFill>
        <p:spPr>
          <a:xfrm>
            <a:off x="8681260" y="2441811"/>
            <a:ext cx="2589445" cy="873837"/>
          </a:xfrm>
          <a:prstGeom prst="rect">
            <a:avLst/>
          </a:prstGeom>
        </p:spPr>
      </p:pic>
      <p:grpSp>
        <p:nvGrpSpPr>
          <p:cNvPr id="22" name="Group 21"/>
          <p:cNvGrpSpPr/>
          <p:nvPr/>
        </p:nvGrpSpPr>
        <p:grpSpPr>
          <a:xfrm>
            <a:off x="533069" y="1959989"/>
            <a:ext cx="7176397" cy="4461497"/>
            <a:chOff x="533069" y="1959989"/>
            <a:chExt cx="7176397" cy="4461497"/>
          </a:xfrm>
        </p:grpSpPr>
        <p:grpSp>
          <p:nvGrpSpPr>
            <p:cNvPr id="20" name="Group 19"/>
            <p:cNvGrpSpPr/>
            <p:nvPr/>
          </p:nvGrpSpPr>
          <p:grpSpPr>
            <a:xfrm>
              <a:off x="533069" y="1959989"/>
              <a:ext cx="6774692" cy="4461497"/>
              <a:chOff x="533069" y="1959989"/>
              <a:chExt cx="6774692" cy="4461497"/>
            </a:xfrm>
          </p:grpSpPr>
          <p:sp>
            <p:nvSpPr>
              <p:cNvPr id="4" name="TextBox 3"/>
              <p:cNvSpPr txBox="1"/>
              <p:nvPr/>
            </p:nvSpPr>
            <p:spPr>
              <a:xfrm>
                <a:off x="533069" y="6036765"/>
                <a:ext cx="6774692" cy="384721"/>
              </a:xfrm>
              <a:prstGeom prst="rect">
                <a:avLst/>
              </a:prstGeom>
              <a:noFill/>
            </p:spPr>
            <p:txBody>
              <a:bodyPr wrap="none" rtlCol="0">
                <a:spAutoFit/>
              </a:bodyPr>
              <a:lstStyle/>
              <a:p>
                <a:r>
                  <a:rPr lang="en-US" dirty="0" smtClean="0"/>
                  <a:t>Distance between x1 point and x2 point= </a:t>
                </a:r>
                <a:r>
                  <a:rPr lang="en-US" dirty="0" err="1" smtClean="0"/>
                  <a:t>sqrt</a:t>
                </a:r>
                <a:r>
                  <a:rPr lang="en-US" dirty="0" smtClean="0"/>
                  <a:t>((1-3)</a:t>
                </a:r>
                <a:r>
                  <a:rPr lang="en-US" baseline="30000" dirty="0" smtClean="0"/>
                  <a:t>2</a:t>
                </a:r>
                <a:r>
                  <a:rPr lang="en-US" dirty="0" smtClean="0"/>
                  <a:t>+(2-5)</a:t>
                </a:r>
                <a:r>
                  <a:rPr lang="en-US" baseline="30000" dirty="0" smtClean="0"/>
                  <a:t>2</a:t>
                </a:r>
                <a:r>
                  <a:rPr lang="en-US" dirty="0" smtClean="0"/>
                  <a:t>) =  3.61</a:t>
                </a:r>
                <a:endParaRPr lang="en-US" dirty="0"/>
              </a:p>
            </p:txBody>
          </p:sp>
          <p:cxnSp>
            <p:nvCxnSpPr>
              <p:cNvPr id="6" name="Straight Connector 5"/>
              <p:cNvCxnSpPr/>
              <p:nvPr/>
            </p:nvCxnSpPr>
            <p:spPr>
              <a:xfrm flipV="1">
                <a:off x="1536494" y="1959989"/>
                <a:ext cx="1520815" cy="1756149"/>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1897100" y="3308461"/>
                <a:ext cx="31356" cy="2696944"/>
              </a:xfrm>
              <a:prstGeom prst="straightConnector1">
                <a:avLst/>
              </a:prstGeom>
              <a:ln>
                <a:solidFill>
                  <a:srgbClr val="0000FF"/>
                </a:solidFill>
                <a:headEnd type="arrow"/>
                <a:tailEnd type="arrow"/>
              </a:ln>
            </p:spPr>
            <p:style>
              <a:lnRef idx="2">
                <a:schemeClr val="accent1"/>
              </a:lnRef>
              <a:fillRef idx="0">
                <a:schemeClr val="accent1"/>
              </a:fillRef>
              <a:effectRef idx="1">
                <a:schemeClr val="accent1"/>
              </a:effectRef>
              <a:fontRef idx="minor">
                <a:schemeClr val="tx1"/>
              </a:fontRef>
            </p:style>
          </p:cxnSp>
        </p:grpSp>
        <p:sp>
          <p:nvSpPr>
            <p:cNvPr id="21" name="Freeform 20"/>
            <p:cNvSpPr/>
            <p:nvPr/>
          </p:nvSpPr>
          <p:spPr>
            <a:xfrm>
              <a:off x="6302760" y="2303873"/>
              <a:ext cx="470356" cy="534190"/>
            </a:xfrm>
            <a:custGeom>
              <a:avLst/>
              <a:gdLst>
                <a:gd name="connsiteX0" fmla="*/ 188142 w 470356"/>
                <a:gd name="connsiteY0" fmla="*/ 1074 h 534190"/>
                <a:gd name="connsiteX1" fmla="*/ 109750 w 470356"/>
                <a:gd name="connsiteY1" fmla="*/ 63793 h 534190"/>
                <a:gd name="connsiteX2" fmla="*/ 47036 w 470356"/>
                <a:gd name="connsiteY2" fmla="*/ 173553 h 534190"/>
                <a:gd name="connsiteX3" fmla="*/ 31357 w 470356"/>
                <a:gd name="connsiteY3" fmla="*/ 220592 h 534190"/>
                <a:gd name="connsiteX4" fmla="*/ 0 w 470356"/>
                <a:gd name="connsiteY4" fmla="*/ 267632 h 534190"/>
                <a:gd name="connsiteX5" fmla="*/ 31357 w 470356"/>
                <a:gd name="connsiteY5" fmla="*/ 455791 h 534190"/>
                <a:gd name="connsiteX6" fmla="*/ 47036 w 470356"/>
                <a:gd name="connsiteY6" fmla="*/ 502831 h 534190"/>
                <a:gd name="connsiteX7" fmla="*/ 141107 w 470356"/>
                <a:gd name="connsiteY7" fmla="*/ 534190 h 534190"/>
                <a:gd name="connsiteX8" fmla="*/ 282213 w 470356"/>
                <a:gd name="connsiteY8" fmla="*/ 518511 h 534190"/>
                <a:gd name="connsiteX9" fmla="*/ 407642 w 470356"/>
                <a:gd name="connsiteY9" fmla="*/ 440111 h 534190"/>
                <a:gd name="connsiteX10" fmla="*/ 470356 w 470356"/>
                <a:gd name="connsiteY10" fmla="*/ 346032 h 534190"/>
                <a:gd name="connsiteX11" fmla="*/ 454677 w 470356"/>
                <a:gd name="connsiteY11" fmla="*/ 110833 h 534190"/>
                <a:gd name="connsiteX12" fmla="*/ 376285 w 470356"/>
                <a:gd name="connsiteY12" fmla="*/ 48113 h 534190"/>
                <a:gd name="connsiteX13" fmla="*/ 188142 w 470356"/>
                <a:gd name="connsiteY13" fmla="*/ 1074 h 534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0356" h="534190">
                  <a:moveTo>
                    <a:pt x="188142" y="1074"/>
                  </a:moveTo>
                  <a:cubicBezTo>
                    <a:pt x="143720" y="3687"/>
                    <a:pt x="133412" y="40129"/>
                    <a:pt x="109750" y="63793"/>
                  </a:cubicBezTo>
                  <a:cubicBezTo>
                    <a:pt x="90067" y="83477"/>
                    <a:pt x="56259" y="152032"/>
                    <a:pt x="47036" y="173553"/>
                  </a:cubicBezTo>
                  <a:cubicBezTo>
                    <a:pt x="40526" y="188745"/>
                    <a:pt x="38748" y="205809"/>
                    <a:pt x="31357" y="220592"/>
                  </a:cubicBezTo>
                  <a:cubicBezTo>
                    <a:pt x="22930" y="237447"/>
                    <a:pt x="10452" y="251952"/>
                    <a:pt x="0" y="267632"/>
                  </a:cubicBezTo>
                  <a:cubicBezTo>
                    <a:pt x="10452" y="330352"/>
                    <a:pt x="18888" y="393441"/>
                    <a:pt x="31357" y="455791"/>
                  </a:cubicBezTo>
                  <a:cubicBezTo>
                    <a:pt x="34598" y="471998"/>
                    <a:pt x="33587" y="493224"/>
                    <a:pt x="47036" y="502831"/>
                  </a:cubicBezTo>
                  <a:cubicBezTo>
                    <a:pt x="73932" y="522044"/>
                    <a:pt x="141107" y="534190"/>
                    <a:pt x="141107" y="534190"/>
                  </a:cubicBezTo>
                  <a:cubicBezTo>
                    <a:pt x="188142" y="528964"/>
                    <a:pt x="236100" y="529153"/>
                    <a:pt x="282213" y="518511"/>
                  </a:cubicBezTo>
                  <a:cubicBezTo>
                    <a:pt x="311846" y="511672"/>
                    <a:pt x="389348" y="460693"/>
                    <a:pt x="407642" y="440111"/>
                  </a:cubicBezTo>
                  <a:cubicBezTo>
                    <a:pt x="432680" y="411941"/>
                    <a:pt x="470356" y="346032"/>
                    <a:pt x="470356" y="346032"/>
                  </a:cubicBezTo>
                  <a:cubicBezTo>
                    <a:pt x="465130" y="267632"/>
                    <a:pt x="467593" y="188338"/>
                    <a:pt x="454677" y="110833"/>
                  </a:cubicBezTo>
                  <a:cubicBezTo>
                    <a:pt x="445066" y="53163"/>
                    <a:pt x="414087" y="67016"/>
                    <a:pt x="376285" y="48113"/>
                  </a:cubicBezTo>
                  <a:cubicBezTo>
                    <a:pt x="272987" y="-3541"/>
                    <a:pt x="232564" y="-1539"/>
                    <a:pt x="188142" y="1074"/>
                  </a:cubicBezTo>
                  <a:close/>
                </a:path>
              </a:pathLst>
            </a:custGeom>
            <a:solidFill>
              <a:schemeClr val="bg1">
                <a:alpha val="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Freeform 27"/>
            <p:cNvSpPr/>
            <p:nvPr/>
          </p:nvSpPr>
          <p:spPr>
            <a:xfrm>
              <a:off x="7239110" y="2346513"/>
              <a:ext cx="470356" cy="534190"/>
            </a:xfrm>
            <a:custGeom>
              <a:avLst/>
              <a:gdLst>
                <a:gd name="connsiteX0" fmla="*/ 188142 w 470356"/>
                <a:gd name="connsiteY0" fmla="*/ 1074 h 534190"/>
                <a:gd name="connsiteX1" fmla="*/ 109750 w 470356"/>
                <a:gd name="connsiteY1" fmla="*/ 63793 h 534190"/>
                <a:gd name="connsiteX2" fmla="*/ 47036 w 470356"/>
                <a:gd name="connsiteY2" fmla="*/ 173553 h 534190"/>
                <a:gd name="connsiteX3" fmla="*/ 31357 w 470356"/>
                <a:gd name="connsiteY3" fmla="*/ 220592 h 534190"/>
                <a:gd name="connsiteX4" fmla="*/ 0 w 470356"/>
                <a:gd name="connsiteY4" fmla="*/ 267632 h 534190"/>
                <a:gd name="connsiteX5" fmla="*/ 31357 w 470356"/>
                <a:gd name="connsiteY5" fmla="*/ 455791 h 534190"/>
                <a:gd name="connsiteX6" fmla="*/ 47036 w 470356"/>
                <a:gd name="connsiteY6" fmla="*/ 502831 h 534190"/>
                <a:gd name="connsiteX7" fmla="*/ 141107 w 470356"/>
                <a:gd name="connsiteY7" fmla="*/ 534190 h 534190"/>
                <a:gd name="connsiteX8" fmla="*/ 282213 w 470356"/>
                <a:gd name="connsiteY8" fmla="*/ 518511 h 534190"/>
                <a:gd name="connsiteX9" fmla="*/ 407642 w 470356"/>
                <a:gd name="connsiteY9" fmla="*/ 440111 h 534190"/>
                <a:gd name="connsiteX10" fmla="*/ 470356 w 470356"/>
                <a:gd name="connsiteY10" fmla="*/ 346032 h 534190"/>
                <a:gd name="connsiteX11" fmla="*/ 454677 w 470356"/>
                <a:gd name="connsiteY11" fmla="*/ 110833 h 534190"/>
                <a:gd name="connsiteX12" fmla="*/ 376285 w 470356"/>
                <a:gd name="connsiteY12" fmla="*/ 48113 h 534190"/>
                <a:gd name="connsiteX13" fmla="*/ 188142 w 470356"/>
                <a:gd name="connsiteY13" fmla="*/ 1074 h 534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0356" h="534190">
                  <a:moveTo>
                    <a:pt x="188142" y="1074"/>
                  </a:moveTo>
                  <a:cubicBezTo>
                    <a:pt x="143720" y="3687"/>
                    <a:pt x="133412" y="40129"/>
                    <a:pt x="109750" y="63793"/>
                  </a:cubicBezTo>
                  <a:cubicBezTo>
                    <a:pt x="90067" y="83477"/>
                    <a:pt x="56259" y="152032"/>
                    <a:pt x="47036" y="173553"/>
                  </a:cubicBezTo>
                  <a:cubicBezTo>
                    <a:pt x="40526" y="188745"/>
                    <a:pt x="38748" y="205809"/>
                    <a:pt x="31357" y="220592"/>
                  </a:cubicBezTo>
                  <a:cubicBezTo>
                    <a:pt x="22930" y="237447"/>
                    <a:pt x="10452" y="251952"/>
                    <a:pt x="0" y="267632"/>
                  </a:cubicBezTo>
                  <a:cubicBezTo>
                    <a:pt x="10452" y="330352"/>
                    <a:pt x="18888" y="393441"/>
                    <a:pt x="31357" y="455791"/>
                  </a:cubicBezTo>
                  <a:cubicBezTo>
                    <a:pt x="34598" y="471998"/>
                    <a:pt x="33587" y="493224"/>
                    <a:pt x="47036" y="502831"/>
                  </a:cubicBezTo>
                  <a:cubicBezTo>
                    <a:pt x="73932" y="522044"/>
                    <a:pt x="141107" y="534190"/>
                    <a:pt x="141107" y="534190"/>
                  </a:cubicBezTo>
                  <a:cubicBezTo>
                    <a:pt x="188142" y="528964"/>
                    <a:pt x="236100" y="529153"/>
                    <a:pt x="282213" y="518511"/>
                  </a:cubicBezTo>
                  <a:cubicBezTo>
                    <a:pt x="311846" y="511672"/>
                    <a:pt x="389348" y="460693"/>
                    <a:pt x="407642" y="440111"/>
                  </a:cubicBezTo>
                  <a:cubicBezTo>
                    <a:pt x="432680" y="411941"/>
                    <a:pt x="470356" y="346032"/>
                    <a:pt x="470356" y="346032"/>
                  </a:cubicBezTo>
                  <a:cubicBezTo>
                    <a:pt x="465130" y="267632"/>
                    <a:pt x="467593" y="188338"/>
                    <a:pt x="454677" y="110833"/>
                  </a:cubicBezTo>
                  <a:cubicBezTo>
                    <a:pt x="445066" y="53163"/>
                    <a:pt x="414087" y="67016"/>
                    <a:pt x="376285" y="48113"/>
                  </a:cubicBezTo>
                  <a:cubicBezTo>
                    <a:pt x="272987" y="-3541"/>
                    <a:pt x="232564" y="-1539"/>
                    <a:pt x="188142" y="1074"/>
                  </a:cubicBezTo>
                  <a:close/>
                </a:path>
              </a:pathLst>
            </a:custGeom>
            <a:solidFill>
              <a:schemeClr val="bg1">
                <a:alpha val="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784243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2"/>
          <p:cNvSpPr>
            <a:spLocks noGrp="1" noChangeArrowheads="1"/>
          </p:cNvSpPr>
          <p:nvPr>
            <p:ph type="title"/>
          </p:nvPr>
        </p:nvSpPr>
        <p:spPr>
          <a:xfrm>
            <a:off x="497941" y="228600"/>
            <a:ext cx="11117655" cy="685800"/>
          </a:xfrm>
        </p:spPr>
        <p:txBody>
          <a:bodyPr>
            <a:noAutofit/>
          </a:bodyPr>
          <a:lstStyle/>
          <a:p>
            <a:pPr eaLnBrk="1" hangingPunct="1"/>
            <a:r>
              <a:rPr lang="en-US" altLang="en-US" sz="4000" dirty="0"/>
              <a:t>Distance on Numeric Data: </a:t>
            </a:r>
            <a:r>
              <a:rPr lang="en-US" altLang="en-US" sz="4000" dirty="0" err="1"/>
              <a:t>Minkowski</a:t>
            </a:r>
            <a:r>
              <a:rPr lang="en-US" altLang="en-US" sz="4000" dirty="0"/>
              <a:t> Distance</a:t>
            </a:r>
          </a:p>
        </p:txBody>
      </p:sp>
      <p:sp>
        <p:nvSpPr>
          <p:cNvPr id="61444" name="Rectangle 3"/>
          <p:cNvSpPr>
            <a:spLocks noGrp="1" noChangeArrowheads="1"/>
          </p:cNvSpPr>
          <p:nvPr>
            <p:ph type="body" idx="1"/>
          </p:nvPr>
        </p:nvSpPr>
        <p:spPr>
          <a:xfrm>
            <a:off x="669955" y="1119617"/>
            <a:ext cx="10420539" cy="5426044"/>
          </a:xfrm>
        </p:spPr>
        <p:txBody>
          <a:bodyPr/>
          <a:lstStyle/>
          <a:p>
            <a:pPr marL="381000" indent="-381000" eaLnBrk="1" hangingPunct="1">
              <a:spcBef>
                <a:spcPts val="600"/>
              </a:spcBef>
              <a:spcAft>
                <a:spcPts val="600"/>
              </a:spcAft>
            </a:pPr>
            <a:r>
              <a:rPr lang="en-US" altLang="en-US" sz="2400" dirty="0" err="1">
                <a:solidFill>
                  <a:srgbClr val="FF0000"/>
                </a:solidFill>
              </a:rPr>
              <a:t>Minkowski</a:t>
            </a:r>
            <a:r>
              <a:rPr lang="en-US" altLang="en-US" sz="2400" dirty="0">
                <a:solidFill>
                  <a:srgbClr val="FF0000"/>
                </a:solidFill>
              </a:rPr>
              <a:t> distance</a:t>
            </a:r>
            <a:r>
              <a:rPr lang="en-US" altLang="en-US" sz="2400" dirty="0"/>
              <a:t>: A popular distance measure</a:t>
            </a:r>
          </a:p>
          <a:p>
            <a:pPr marL="838200" lvl="1" indent="-381000" eaLnBrk="1" hangingPunct="1">
              <a:spcBef>
                <a:spcPts val="600"/>
              </a:spcBef>
              <a:spcAft>
                <a:spcPts val="600"/>
              </a:spcAft>
              <a:buNone/>
            </a:pPr>
            <a:endParaRPr lang="en-US" altLang="en-US" sz="2400" dirty="0"/>
          </a:p>
          <a:p>
            <a:pPr marL="838200" lvl="1" indent="-381000" eaLnBrk="1" hangingPunct="1">
              <a:spcBef>
                <a:spcPts val="600"/>
              </a:spcBef>
              <a:spcAft>
                <a:spcPts val="600"/>
              </a:spcAft>
              <a:buNone/>
            </a:pPr>
            <a:r>
              <a:rPr lang="en-US" altLang="en-US" sz="2400" dirty="0"/>
              <a:t>where  </a:t>
            </a:r>
            <a:r>
              <a:rPr lang="en-US" altLang="en-US" sz="2400" i="1" dirty="0" err="1"/>
              <a:t>i</a:t>
            </a:r>
            <a:r>
              <a:rPr lang="en-US" altLang="en-US" sz="2400" dirty="0"/>
              <a:t> = (</a:t>
            </a:r>
            <a:r>
              <a:rPr lang="en-US" altLang="en-US" sz="2400" i="1" dirty="0"/>
              <a:t>x</a:t>
            </a:r>
            <a:r>
              <a:rPr lang="en-US" altLang="en-US" sz="2400" baseline="-25000" dirty="0"/>
              <a:t>i1</a:t>
            </a:r>
            <a:r>
              <a:rPr lang="en-US" altLang="en-US" sz="2400" dirty="0"/>
              <a:t>, </a:t>
            </a:r>
            <a:r>
              <a:rPr lang="en-US" altLang="en-US" sz="2400" i="1" dirty="0"/>
              <a:t>x</a:t>
            </a:r>
            <a:r>
              <a:rPr lang="en-US" altLang="en-US" sz="2400" baseline="-25000" dirty="0"/>
              <a:t>i2</a:t>
            </a:r>
            <a:r>
              <a:rPr lang="en-US" altLang="en-US" sz="2400" dirty="0"/>
              <a:t>, …, </a:t>
            </a:r>
            <a:r>
              <a:rPr lang="en-US" altLang="en-US" sz="2400" i="1" dirty="0" err="1" smtClean="0"/>
              <a:t>x</a:t>
            </a:r>
            <a:r>
              <a:rPr lang="en-US" altLang="en-US" sz="2400" baseline="-25000" dirty="0" err="1" smtClean="0"/>
              <a:t>il</a:t>
            </a:r>
            <a:r>
              <a:rPr lang="en-US" altLang="en-US" sz="2400" dirty="0" smtClean="0"/>
              <a:t>) </a:t>
            </a:r>
            <a:r>
              <a:rPr lang="en-US" altLang="en-US" sz="2400" dirty="0"/>
              <a:t>and</a:t>
            </a:r>
            <a:r>
              <a:rPr lang="en-US" altLang="en-US" sz="2400" i="1" dirty="0"/>
              <a:t> j</a:t>
            </a:r>
            <a:r>
              <a:rPr lang="en-US" altLang="en-US" sz="2400" dirty="0"/>
              <a:t> = (</a:t>
            </a:r>
            <a:r>
              <a:rPr lang="en-US" altLang="en-US" sz="2400" i="1" dirty="0"/>
              <a:t>x</a:t>
            </a:r>
            <a:r>
              <a:rPr lang="en-US" altLang="en-US" sz="2400" baseline="-25000" dirty="0"/>
              <a:t>j1</a:t>
            </a:r>
            <a:r>
              <a:rPr lang="en-US" altLang="en-US" sz="2400" dirty="0"/>
              <a:t>, </a:t>
            </a:r>
            <a:r>
              <a:rPr lang="en-US" altLang="en-US" sz="2400" i="1" dirty="0"/>
              <a:t>x</a:t>
            </a:r>
            <a:r>
              <a:rPr lang="en-US" altLang="en-US" sz="2400" baseline="-25000" dirty="0"/>
              <a:t>j2</a:t>
            </a:r>
            <a:r>
              <a:rPr lang="en-US" altLang="en-US" sz="2400" dirty="0"/>
              <a:t>, …, </a:t>
            </a:r>
            <a:r>
              <a:rPr lang="en-US" altLang="en-US" sz="2400" i="1" dirty="0" err="1" smtClean="0"/>
              <a:t>x</a:t>
            </a:r>
            <a:r>
              <a:rPr lang="en-US" altLang="en-US" sz="2400" baseline="-25000" dirty="0" err="1" smtClean="0"/>
              <a:t>jl</a:t>
            </a:r>
            <a:r>
              <a:rPr lang="en-US" altLang="en-US" sz="2400" dirty="0" smtClean="0"/>
              <a:t>) </a:t>
            </a:r>
            <a:r>
              <a:rPr lang="en-US" altLang="en-US" sz="2400" dirty="0"/>
              <a:t>are two </a:t>
            </a:r>
            <a:r>
              <a:rPr lang="en-US" altLang="en-US" sz="2400" i="1" dirty="0" smtClean="0"/>
              <a:t>l</a:t>
            </a:r>
            <a:r>
              <a:rPr lang="en-US" altLang="en-US" sz="2400" dirty="0" smtClean="0"/>
              <a:t>-dimensional </a:t>
            </a:r>
            <a:r>
              <a:rPr lang="en-US" altLang="en-US" sz="2400" dirty="0"/>
              <a:t>data objects, and </a:t>
            </a:r>
            <a:r>
              <a:rPr lang="en-US" altLang="en-US" sz="2400" i="1" dirty="0" smtClean="0"/>
              <a:t>p</a:t>
            </a:r>
            <a:r>
              <a:rPr lang="en-US" altLang="en-US" sz="2400" dirty="0" smtClean="0"/>
              <a:t> </a:t>
            </a:r>
            <a:r>
              <a:rPr lang="en-US" altLang="en-US" sz="2400" dirty="0"/>
              <a:t>is the order (the distance so defined is also called </a:t>
            </a:r>
            <a:r>
              <a:rPr lang="en-US" altLang="en-US" sz="2400" dirty="0" smtClean="0"/>
              <a:t>L-</a:t>
            </a:r>
            <a:r>
              <a:rPr lang="en-US" altLang="en-US" sz="2400" i="1" dirty="0" smtClean="0"/>
              <a:t>p</a:t>
            </a:r>
            <a:r>
              <a:rPr lang="en-US" altLang="en-US" sz="2400" dirty="0" smtClean="0"/>
              <a:t> </a:t>
            </a:r>
            <a:r>
              <a:rPr lang="en-US" altLang="en-US" sz="2400" dirty="0"/>
              <a:t>norm)</a:t>
            </a:r>
          </a:p>
          <a:p>
            <a:pPr marL="381000" indent="-381000">
              <a:spcAft>
                <a:spcPts val="600"/>
              </a:spcAft>
            </a:pPr>
            <a:r>
              <a:rPr lang="en-US" altLang="en-US" sz="2400" dirty="0" smtClean="0"/>
              <a:t>Properties</a:t>
            </a:r>
            <a:endParaRPr lang="en-US" altLang="en-US" sz="2400" dirty="0"/>
          </a:p>
          <a:p>
            <a:pPr marL="838200" lvl="1" indent="-381000" eaLnBrk="1" hangingPunct="1">
              <a:spcBef>
                <a:spcPts val="600"/>
              </a:spcBef>
              <a:spcAft>
                <a:spcPts val="600"/>
              </a:spcAft>
            </a:pPr>
            <a:r>
              <a:rPr lang="en-US" altLang="en-US" sz="2400" dirty="0"/>
              <a:t>d(</a:t>
            </a:r>
            <a:r>
              <a:rPr lang="en-US" altLang="en-US" sz="2400" dirty="0" err="1"/>
              <a:t>i</a:t>
            </a:r>
            <a:r>
              <a:rPr lang="en-US" altLang="en-US" sz="2400" dirty="0"/>
              <a:t>, j) </a:t>
            </a:r>
            <a:r>
              <a:rPr lang="en-US" altLang="en-US" sz="2400" dirty="0">
                <a:sym typeface="Symbol" panose="05050102010706020507" pitchFamily="18" charset="2"/>
              </a:rPr>
              <a:t>&gt; 0 if </a:t>
            </a:r>
            <a:r>
              <a:rPr lang="en-US" altLang="en-US" sz="2400" dirty="0" err="1">
                <a:sym typeface="Symbol" panose="05050102010706020507" pitchFamily="18" charset="2"/>
              </a:rPr>
              <a:t>i</a:t>
            </a:r>
            <a:r>
              <a:rPr lang="en-US" altLang="en-US" sz="2400" dirty="0">
                <a:sym typeface="Symbol" panose="05050102010706020507" pitchFamily="18" charset="2"/>
              </a:rPr>
              <a:t> </a:t>
            </a:r>
            <a:r>
              <a:rPr lang="en-US" altLang="en-US" sz="2400" dirty="0">
                <a:cs typeface="Tahoma" panose="020B0604030504040204" pitchFamily="34" charset="0"/>
                <a:sym typeface="Symbol" panose="05050102010706020507" pitchFamily="18" charset="2"/>
              </a:rPr>
              <a:t>≠ j</a:t>
            </a:r>
            <a:r>
              <a:rPr lang="en-US" altLang="en-US" sz="2400" dirty="0">
                <a:cs typeface="Tahoma" panose="020B0604030504040204" pitchFamily="34" charset="0"/>
              </a:rPr>
              <a:t>, and </a:t>
            </a:r>
            <a:r>
              <a:rPr lang="en-US" altLang="en-US" sz="2400" dirty="0"/>
              <a:t>d(</a:t>
            </a:r>
            <a:r>
              <a:rPr lang="en-US" altLang="en-US" sz="2400" dirty="0" err="1"/>
              <a:t>i</a:t>
            </a:r>
            <a:r>
              <a:rPr lang="en-US" altLang="en-US" sz="2400" dirty="0"/>
              <a:t>, </a:t>
            </a:r>
            <a:r>
              <a:rPr lang="en-US" altLang="en-US" sz="2400" dirty="0" err="1"/>
              <a:t>i</a:t>
            </a:r>
            <a:r>
              <a:rPr lang="en-US" altLang="en-US" sz="2400" dirty="0"/>
              <a:t>) </a:t>
            </a:r>
            <a:r>
              <a:rPr lang="en-US" altLang="en-US" sz="2400" dirty="0">
                <a:sym typeface="Symbol" panose="05050102010706020507" pitchFamily="18" charset="2"/>
              </a:rPr>
              <a:t>= 0 </a:t>
            </a:r>
            <a:r>
              <a:rPr lang="en-US" altLang="en-US" sz="2400" dirty="0"/>
              <a:t>(</a:t>
            </a:r>
            <a:r>
              <a:rPr lang="en-US" altLang="en-US" sz="2400" dirty="0" smtClean="0"/>
              <a:t>Positivity)</a:t>
            </a:r>
            <a:endParaRPr lang="en-US" altLang="en-US" sz="2400" dirty="0"/>
          </a:p>
          <a:p>
            <a:pPr marL="838200" lvl="1" indent="-381000" eaLnBrk="1" hangingPunct="1">
              <a:spcBef>
                <a:spcPts val="600"/>
              </a:spcBef>
              <a:spcAft>
                <a:spcPts val="600"/>
              </a:spcAft>
            </a:pPr>
            <a:r>
              <a:rPr lang="en-US" altLang="en-US" sz="2400" dirty="0"/>
              <a:t>d(</a:t>
            </a:r>
            <a:r>
              <a:rPr lang="en-US" altLang="en-US" sz="2400" dirty="0" err="1"/>
              <a:t>i</a:t>
            </a:r>
            <a:r>
              <a:rPr lang="en-US" altLang="en-US" sz="2400" dirty="0"/>
              <a:t>, j) </a:t>
            </a:r>
            <a:r>
              <a:rPr lang="en-US" altLang="en-US" sz="2400" dirty="0">
                <a:sym typeface="Symbol" panose="05050102010706020507" pitchFamily="18" charset="2"/>
              </a:rPr>
              <a:t>= </a:t>
            </a:r>
            <a:r>
              <a:rPr lang="en-US" altLang="en-US" sz="2400" dirty="0"/>
              <a:t>d(j, </a:t>
            </a:r>
            <a:r>
              <a:rPr lang="en-US" altLang="en-US" sz="2400" dirty="0" err="1"/>
              <a:t>i</a:t>
            </a:r>
            <a:r>
              <a:rPr lang="en-US" altLang="en-US" sz="2400" dirty="0"/>
              <a:t>)</a:t>
            </a:r>
            <a:r>
              <a:rPr lang="en-US" altLang="en-US" sz="2400" i="1" dirty="0"/>
              <a:t>  </a:t>
            </a:r>
            <a:r>
              <a:rPr lang="en-US" altLang="en-US" sz="2400" dirty="0"/>
              <a:t>(Symmetry)</a:t>
            </a:r>
          </a:p>
          <a:p>
            <a:pPr marL="838200" lvl="1" indent="-381000" eaLnBrk="1" hangingPunct="1">
              <a:spcBef>
                <a:spcPts val="600"/>
              </a:spcBef>
              <a:spcAft>
                <a:spcPts val="600"/>
              </a:spcAft>
            </a:pPr>
            <a:r>
              <a:rPr lang="en-US" altLang="en-US" sz="2400" dirty="0"/>
              <a:t>d(</a:t>
            </a:r>
            <a:r>
              <a:rPr lang="en-US" altLang="en-US" sz="2400" dirty="0" err="1"/>
              <a:t>i</a:t>
            </a:r>
            <a:r>
              <a:rPr lang="en-US" altLang="en-US" sz="2400" dirty="0"/>
              <a:t>, j) </a:t>
            </a:r>
            <a:r>
              <a:rPr lang="en-US" altLang="en-US" sz="2400" dirty="0">
                <a:sym typeface="Symbol" panose="05050102010706020507" pitchFamily="18" charset="2"/>
              </a:rPr>
              <a:t> </a:t>
            </a:r>
            <a:r>
              <a:rPr lang="en-US" altLang="en-US" sz="2400" dirty="0"/>
              <a:t>d(</a:t>
            </a:r>
            <a:r>
              <a:rPr lang="en-US" altLang="en-US" sz="2400" dirty="0" err="1"/>
              <a:t>i</a:t>
            </a:r>
            <a:r>
              <a:rPr lang="en-US" altLang="en-US" sz="2400" dirty="0"/>
              <a:t>, k) </a:t>
            </a:r>
            <a:r>
              <a:rPr lang="en-US" altLang="en-US" sz="2400" dirty="0">
                <a:sym typeface="Symbol" panose="05050102010706020507" pitchFamily="18" charset="2"/>
              </a:rPr>
              <a:t>+ </a:t>
            </a:r>
            <a:r>
              <a:rPr lang="en-US" altLang="en-US" sz="2400" dirty="0"/>
              <a:t>d(k, j)</a:t>
            </a:r>
            <a:r>
              <a:rPr lang="en-US" altLang="en-US" sz="2400" i="1" dirty="0"/>
              <a:t>  </a:t>
            </a:r>
            <a:r>
              <a:rPr lang="en-US" altLang="en-US" sz="2400" dirty="0"/>
              <a:t>(Triangle Inequality)</a:t>
            </a:r>
            <a:endParaRPr lang="en-US" altLang="en-US" sz="2400" i="1" dirty="0"/>
          </a:p>
          <a:p>
            <a:pPr marL="381000" indent="-381000" eaLnBrk="1" hangingPunct="1">
              <a:spcBef>
                <a:spcPts val="600"/>
              </a:spcBef>
              <a:spcAft>
                <a:spcPts val="600"/>
              </a:spcAft>
            </a:pPr>
            <a:r>
              <a:rPr lang="en-US" altLang="en-US" sz="2400" dirty="0"/>
              <a:t>A distance that satisfies these properties is a </a:t>
            </a:r>
            <a:r>
              <a:rPr lang="en-US" altLang="en-US" sz="2400" dirty="0" smtClean="0">
                <a:solidFill>
                  <a:srgbClr val="FF0000"/>
                </a:solidFill>
              </a:rPr>
              <a:t>metric</a:t>
            </a:r>
          </a:p>
          <a:p>
            <a:pPr marL="381000" indent="-381000" eaLnBrk="1" hangingPunct="1">
              <a:spcBef>
                <a:spcPts val="600"/>
              </a:spcBef>
              <a:spcAft>
                <a:spcPts val="600"/>
              </a:spcAft>
            </a:pPr>
            <a:r>
              <a:rPr lang="en-US" altLang="en-US" sz="2400" dirty="0" smtClean="0"/>
              <a:t>Note:  There are nonmetric dissimilarities, e.g., set differences</a:t>
            </a:r>
            <a:endParaRPr lang="en-US" altLang="en-US" sz="2400" dirty="0"/>
          </a:p>
        </p:txBody>
      </p:sp>
      <p:graphicFrame>
        <p:nvGraphicFramePr>
          <p:cNvPr id="5" name="Object 4"/>
          <p:cNvGraphicFramePr>
            <a:graphicFrameLocks noChangeAspect="1"/>
          </p:cNvGraphicFramePr>
          <p:nvPr>
            <p:extLst/>
          </p:nvPr>
        </p:nvGraphicFramePr>
        <p:xfrm>
          <a:off x="2197976" y="1550715"/>
          <a:ext cx="6481586" cy="624927"/>
        </p:xfrm>
        <a:graphic>
          <a:graphicData uri="http://schemas.openxmlformats.org/presentationml/2006/ole">
            <mc:AlternateContent xmlns:mc="http://schemas.openxmlformats.org/markup-compatibility/2006">
              <mc:Choice xmlns:v="urn:schemas-microsoft-com:vml" Requires="v">
                <p:oleObj spid="_x0000_s48248" name="Equation" r:id="rId4" imgW="3162240" imgH="304560" progId="Equation.DSMT4">
                  <p:embed/>
                </p:oleObj>
              </mc:Choice>
              <mc:Fallback>
                <p:oleObj name="Equation" r:id="rId4" imgW="3162240" imgH="304560" progId="Equation.DSMT4">
                  <p:embed/>
                  <p:pic>
                    <p:nvPicPr>
                      <p:cNvPr id="0" name=""/>
                      <p:cNvPicPr/>
                      <p:nvPr/>
                    </p:nvPicPr>
                    <p:blipFill>
                      <a:blip r:embed="rId5"/>
                      <a:stretch>
                        <a:fillRect/>
                      </a:stretch>
                    </p:blipFill>
                    <p:spPr>
                      <a:xfrm>
                        <a:off x="2197976" y="1550715"/>
                        <a:ext cx="6481586" cy="624927"/>
                      </a:xfrm>
                      <a:prstGeom prst="rect">
                        <a:avLst/>
                      </a:prstGeom>
                    </p:spPr>
                  </p:pic>
                </p:oleObj>
              </mc:Fallback>
            </mc:AlternateContent>
          </a:graphicData>
        </a:graphic>
      </p:graphicFrame>
    </p:spTree>
    <p:extLst>
      <p:ext uri="{BB962C8B-B14F-4D97-AF65-F5344CB8AC3E}">
        <p14:creationId xmlns:p14="http://schemas.microsoft.com/office/powerpoint/2010/main" val="38625036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2"/>
          <p:cNvSpPr>
            <a:spLocks noGrp="1" noChangeArrowheads="1"/>
          </p:cNvSpPr>
          <p:nvPr>
            <p:ph type="title"/>
          </p:nvPr>
        </p:nvSpPr>
        <p:spPr/>
        <p:txBody>
          <a:bodyPr>
            <a:normAutofit/>
          </a:bodyPr>
          <a:lstStyle/>
          <a:p>
            <a:pPr eaLnBrk="1" hangingPunct="1"/>
            <a:r>
              <a:rPr lang="en-US" altLang="en-US" sz="4000" dirty="0"/>
              <a:t>Special Cases of </a:t>
            </a:r>
            <a:r>
              <a:rPr lang="en-US" altLang="en-US" sz="4000" dirty="0" err="1"/>
              <a:t>Minkowski</a:t>
            </a:r>
            <a:r>
              <a:rPr lang="en-US" altLang="en-US" sz="4000" dirty="0"/>
              <a:t> Distance</a:t>
            </a:r>
            <a:endParaRPr lang="en-US" altLang="en-US" sz="5400" dirty="0" smtClean="0"/>
          </a:p>
        </p:txBody>
      </p:sp>
      <p:sp>
        <p:nvSpPr>
          <p:cNvPr id="62468" name="Rectangle 3"/>
          <p:cNvSpPr>
            <a:spLocks noGrp="1" noChangeArrowheads="1"/>
          </p:cNvSpPr>
          <p:nvPr>
            <p:ph type="body" sz="half" idx="1"/>
          </p:nvPr>
        </p:nvSpPr>
        <p:spPr>
          <a:xfrm>
            <a:off x="642795" y="1295400"/>
            <a:ext cx="10465807" cy="4055122"/>
          </a:xfrm>
        </p:spPr>
        <p:txBody>
          <a:bodyPr/>
          <a:lstStyle/>
          <a:p>
            <a:r>
              <a:rPr lang="en-US" altLang="en-US" i="1" dirty="0" smtClean="0">
                <a:latin typeface="Calibri" panose="020F0502020204030204" pitchFamily="34" charset="0"/>
                <a:cs typeface="Times New Roman" panose="02020603050405020304" pitchFamily="18" charset="0"/>
              </a:rPr>
              <a:t>p</a:t>
            </a:r>
            <a:r>
              <a:rPr lang="en-US" altLang="en-US" dirty="0" smtClean="0">
                <a:latin typeface="Calibri" panose="020F0502020204030204" pitchFamily="34" charset="0"/>
                <a:cs typeface="Times New Roman" panose="02020603050405020304" pitchFamily="18" charset="0"/>
              </a:rPr>
              <a:t> </a:t>
            </a:r>
            <a:r>
              <a:rPr lang="en-US" altLang="en-US" dirty="0">
                <a:latin typeface="Calibri" panose="020F0502020204030204" pitchFamily="34" charset="0"/>
                <a:cs typeface="Times New Roman" panose="02020603050405020304" pitchFamily="18" charset="0"/>
              </a:rPr>
              <a:t>= 1: </a:t>
            </a:r>
            <a:r>
              <a:rPr lang="en-US" altLang="en-US" dirty="0" smtClean="0">
                <a:latin typeface="Calibri" panose="020F0502020204030204" pitchFamily="34" charset="0"/>
                <a:cs typeface="Times New Roman" panose="02020603050405020304" pitchFamily="18" charset="0"/>
              </a:rPr>
              <a:t>(L</a:t>
            </a:r>
            <a:r>
              <a:rPr lang="en-US" altLang="en-US" baseline="-30000" dirty="0" smtClean="0">
                <a:latin typeface="Calibri" panose="020F0502020204030204" pitchFamily="34" charset="0"/>
                <a:cs typeface="Times New Roman" panose="02020603050405020304" pitchFamily="18" charset="0"/>
              </a:rPr>
              <a:t>1</a:t>
            </a:r>
            <a:r>
              <a:rPr lang="en-US" altLang="en-US" dirty="0" smtClean="0">
                <a:latin typeface="Calibri" panose="020F0502020204030204" pitchFamily="34" charset="0"/>
                <a:cs typeface="Times New Roman" panose="02020603050405020304" pitchFamily="18" charset="0"/>
              </a:rPr>
              <a:t> norm) </a:t>
            </a:r>
            <a:r>
              <a:rPr lang="en-US" altLang="en-US" dirty="0" smtClean="0">
                <a:solidFill>
                  <a:srgbClr val="FF0000"/>
                </a:solidFill>
                <a:latin typeface="Calibri" panose="020F0502020204030204" pitchFamily="34" charset="0"/>
                <a:cs typeface="Times New Roman" panose="02020603050405020304" pitchFamily="18" charset="0"/>
              </a:rPr>
              <a:t>Manhattan (or city block) </a:t>
            </a:r>
            <a:r>
              <a:rPr lang="en-US" altLang="en-US" dirty="0">
                <a:solidFill>
                  <a:srgbClr val="FF0000"/>
                </a:solidFill>
                <a:latin typeface="Calibri" panose="020F0502020204030204" pitchFamily="34" charset="0"/>
                <a:cs typeface="Times New Roman" panose="02020603050405020304" pitchFamily="18" charset="0"/>
              </a:rPr>
              <a:t>distance</a:t>
            </a:r>
          </a:p>
          <a:p>
            <a:pPr lvl="1" eaLnBrk="1" hangingPunct="1"/>
            <a:r>
              <a:rPr lang="en-US" altLang="en-US" dirty="0">
                <a:latin typeface="Calibri" panose="020F0502020204030204" pitchFamily="34" charset="0"/>
                <a:cs typeface="Times New Roman" panose="02020603050405020304" pitchFamily="18" charset="0"/>
              </a:rPr>
              <a:t>E.g., the Hamming distance: the number of bits that are different between two binary vectors</a:t>
            </a:r>
          </a:p>
          <a:p>
            <a:pPr marL="0" indent="0" eaLnBrk="1" hangingPunct="1">
              <a:buNone/>
            </a:pPr>
            <a:endParaRPr lang="en-US" altLang="en-US" i="1" dirty="0">
              <a:latin typeface="Calibri" panose="020F0502020204030204" pitchFamily="34" charset="0"/>
              <a:cs typeface="Times New Roman" panose="02020603050405020304" pitchFamily="18" charset="0"/>
            </a:endParaRPr>
          </a:p>
          <a:p>
            <a:pPr eaLnBrk="1" hangingPunct="1"/>
            <a:r>
              <a:rPr lang="en-US" altLang="en-US" i="1" dirty="0" smtClean="0">
                <a:latin typeface="Calibri" panose="020F0502020204030204" pitchFamily="34" charset="0"/>
                <a:cs typeface="Times New Roman" panose="02020603050405020304" pitchFamily="18" charset="0"/>
              </a:rPr>
              <a:t>p </a:t>
            </a:r>
            <a:r>
              <a:rPr lang="en-US" altLang="en-US" dirty="0">
                <a:latin typeface="Calibri" panose="020F0502020204030204" pitchFamily="34" charset="0"/>
                <a:cs typeface="Times New Roman" panose="02020603050405020304" pitchFamily="18" charset="0"/>
              </a:rPr>
              <a:t>= 2:  (L</a:t>
            </a:r>
            <a:r>
              <a:rPr lang="en-US" altLang="en-US" baseline="-25000" dirty="0">
                <a:latin typeface="Calibri" panose="020F0502020204030204" pitchFamily="34" charset="0"/>
                <a:cs typeface="Times New Roman" panose="02020603050405020304" pitchFamily="18" charset="0"/>
              </a:rPr>
              <a:t>2</a:t>
            </a:r>
            <a:r>
              <a:rPr lang="en-US" altLang="en-US" dirty="0">
                <a:latin typeface="Calibri" panose="020F0502020204030204" pitchFamily="34" charset="0"/>
                <a:cs typeface="Times New Roman" panose="02020603050405020304" pitchFamily="18" charset="0"/>
              </a:rPr>
              <a:t> norm) </a:t>
            </a:r>
            <a:r>
              <a:rPr lang="en-US" altLang="en-US" dirty="0">
                <a:solidFill>
                  <a:srgbClr val="FF0000"/>
                </a:solidFill>
                <a:latin typeface="Calibri" panose="020F0502020204030204" pitchFamily="34" charset="0"/>
                <a:cs typeface="Times New Roman" panose="02020603050405020304" pitchFamily="18" charset="0"/>
              </a:rPr>
              <a:t>Euclidean distance</a:t>
            </a:r>
          </a:p>
          <a:p>
            <a:pPr lvl="4" eaLnBrk="1" hangingPunct="1"/>
            <a:endParaRPr lang="en-US" altLang="en-US" dirty="0" smtClean="0">
              <a:latin typeface="Calibri" panose="020F0502020204030204" pitchFamily="34" charset="0"/>
              <a:cs typeface="Times New Roman" panose="02020603050405020304" pitchFamily="18" charset="0"/>
            </a:endParaRPr>
          </a:p>
          <a:p>
            <a:pPr eaLnBrk="1" hangingPunct="1"/>
            <a:endParaRPr lang="en-US" altLang="en-US" i="1" dirty="0">
              <a:latin typeface="Calibri" panose="020F0502020204030204" pitchFamily="34" charset="0"/>
              <a:cs typeface="Times New Roman" panose="02020603050405020304" pitchFamily="18" charset="0"/>
            </a:endParaRPr>
          </a:p>
          <a:p>
            <a:r>
              <a:rPr lang="en-US" altLang="en-US" i="1" dirty="0" smtClean="0">
                <a:latin typeface="Calibri" panose="020F0502020204030204" pitchFamily="34" charset="0"/>
                <a:cs typeface="Times New Roman" panose="02020603050405020304" pitchFamily="18" charset="0"/>
              </a:rPr>
              <a:t>p </a:t>
            </a:r>
            <a:r>
              <a:rPr lang="en-US" altLang="en-US" dirty="0">
                <a:latin typeface="Calibri" panose="020F0502020204030204" pitchFamily="34" charset="0"/>
                <a:cs typeface="Times New Roman" panose="02020603050405020304" pitchFamily="18" charset="0"/>
                <a:sym typeface="Symbol" panose="05050102010706020507" pitchFamily="18" charset="2"/>
              </a:rPr>
              <a:t></a:t>
            </a:r>
            <a:r>
              <a:rPr lang="en-US" altLang="en-US" dirty="0">
                <a:latin typeface="Calibri" panose="020F0502020204030204" pitchFamily="34" charset="0"/>
                <a:cs typeface="Times New Roman" panose="02020603050405020304" pitchFamily="18" charset="0"/>
              </a:rPr>
              <a:t> </a:t>
            </a:r>
            <a:r>
              <a:rPr lang="en-US" altLang="en-US" dirty="0" smtClean="0">
                <a:latin typeface="Calibri" panose="020F0502020204030204" pitchFamily="34" charset="0"/>
                <a:cs typeface="Times New Roman" panose="02020603050405020304" pitchFamily="18" charset="0"/>
                <a:sym typeface="Symbol" panose="05050102010706020507" pitchFamily="18" charset="2"/>
              </a:rPr>
              <a:t></a:t>
            </a:r>
            <a:r>
              <a:rPr lang="en-US" altLang="en-US" dirty="0" smtClean="0">
                <a:latin typeface="Calibri" panose="020F0502020204030204" pitchFamily="34" charset="0"/>
                <a:cs typeface="Times New Roman" panose="02020603050405020304" pitchFamily="18" charset="0"/>
              </a:rPr>
              <a:t>: (</a:t>
            </a:r>
            <a:r>
              <a:rPr lang="en-US" altLang="en-US" dirty="0" err="1">
                <a:latin typeface="Calibri" panose="020F0502020204030204" pitchFamily="34" charset="0"/>
                <a:cs typeface="Times New Roman" panose="02020603050405020304" pitchFamily="18" charset="0"/>
              </a:rPr>
              <a:t>L</a:t>
            </a:r>
            <a:r>
              <a:rPr lang="en-US" altLang="en-US" baseline="-30000" dirty="0" err="1">
                <a:latin typeface="Calibri" panose="020F0502020204030204" pitchFamily="34" charset="0"/>
                <a:cs typeface="Times New Roman" panose="02020603050405020304" pitchFamily="18" charset="0"/>
              </a:rPr>
              <a:t>max</a:t>
            </a:r>
            <a:r>
              <a:rPr lang="en-US" altLang="en-US" baseline="-30000" dirty="0">
                <a:latin typeface="Calibri" panose="020F0502020204030204" pitchFamily="34" charset="0"/>
                <a:cs typeface="Times New Roman" panose="02020603050405020304" pitchFamily="18" charset="0"/>
              </a:rPr>
              <a:t> </a:t>
            </a:r>
            <a:r>
              <a:rPr lang="en-US" altLang="en-US" dirty="0">
                <a:latin typeface="Calibri" panose="020F0502020204030204" pitchFamily="34" charset="0"/>
                <a:cs typeface="Times New Roman" panose="02020603050405020304" pitchFamily="18" charset="0"/>
              </a:rPr>
              <a:t>norm, L</a:t>
            </a:r>
            <a:r>
              <a:rPr lang="en-US" altLang="en-US" baseline="-30000" dirty="0">
                <a:latin typeface="Calibri" panose="020F0502020204030204" pitchFamily="34" charset="0"/>
                <a:cs typeface="Times New Roman" panose="02020603050405020304" pitchFamily="18" charset="0"/>
                <a:sym typeface="Symbol" panose="05050102010706020507" pitchFamily="18" charset="2"/>
              </a:rPr>
              <a:t></a:t>
            </a:r>
            <a:r>
              <a:rPr lang="en-US" altLang="en-US" baseline="-30000" dirty="0">
                <a:latin typeface="Calibri" panose="020F0502020204030204" pitchFamily="34" charset="0"/>
                <a:cs typeface="Times New Roman" panose="02020603050405020304" pitchFamily="18" charset="0"/>
              </a:rPr>
              <a:t> </a:t>
            </a:r>
            <a:r>
              <a:rPr lang="en-US" altLang="en-US" dirty="0">
                <a:latin typeface="Calibri" panose="020F0502020204030204" pitchFamily="34" charset="0"/>
                <a:cs typeface="Times New Roman" panose="02020603050405020304" pitchFamily="18" charset="0"/>
              </a:rPr>
              <a:t>norm) </a:t>
            </a:r>
            <a:r>
              <a:rPr lang="en-US" altLang="en-US" dirty="0">
                <a:solidFill>
                  <a:srgbClr val="FF0000"/>
                </a:solidFill>
                <a:latin typeface="Calibri" panose="020F0502020204030204" pitchFamily="34" charset="0"/>
                <a:cs typeface="Times New Roman" panose="02020603050405020304" pitchFamily="18" charset="0"/>
              </a:rPr>
              <a:t>“supremum” </a:t>
            </a:r>
            <a:r>
              <a:rPr lang="en-US" altLang="en-US" dirty="0" smtClean="0">
                <a:solidFill>
                  <a:srgbClr val="FF0000"/>
                </a:solidFill>
                <a:latin typeface="Calibri" panose="020F0502020204030204" pitchFamily="34" charset="0"/>
                <a:cs typeface="Times New Roman" panose="02020603050405020304" pitchFamily="18" charset="0"/>
              </a:rPr>
              <a:t>distance</a:t>
            </a:r>
            <a:endParaRPr lang="en-US" altLang="en-US" dirty="0">
              <a:solidFill>
                <a:srgbClr val="FF0000"/>
              </a:solidFill>
              <a:latin typeface="Calibri" panose="020F0502020204030204" pitchFamily="34" charset="0"/>
              <a:cs typeface="Times New Roman" panose="02020603050405020304" pitchFamily="18" charset="0"/>
            </a:endParaRPr>
          </a:p>
          <a:p>
            <a:pPr lvl="1" eaLnBrk="1" hangingPunct="1"/>
            <a:r>
              <a:rPr lang="en-US" altLang="en-US" dirty="0" smtClean="0">
                <a:latin typeface="Calibri" panose="020F0502020204030204" pitchFamily="34" charset="0"/>
                <a:cs typeface="Times New Roman" panose="02020603050405020304" pitchFamily="18" charset="0"/>
              </a:rPr>
              <a:t>The </a:t>
            </a:r>
            <a:r>
              <a:rPr lang="en-US" altLang="en-US" dirty="0">
                <a:latin typeface="Calibri" panose="020F0502020204030204" pitchFamily="34" charset="0"/>
                <a:cs typeface="Times New Roman" panose="02020603050405020304" pitchFamily="18" charset="0"/>
              </a:rPr>
              <a:t>maximum difference between any component (attribute) of the vectors</a:t>
            </a:r>
          </a:p>
          <a:p>
            <a:pPr lvl="1" eaLnBrk="1" hangingPunct="1"/>
            <a:endParaRPr lang="en-US" altLang="en-US" sz="2000" dirty="0">
              <a:latin typeface="Calibri" panose="020F0502020204030204" pitchFamily="34" charset="0"/>
              <a:cs typeface="Times New Roman" panose="02020603050405020304" pitchFamily="18" charset="0"/>
            </a:endParaRPr>
          </a:p>
        </p:txBody>
      </p:sp>
      <p:graphicFrame>
        <p:nvGraphicFramePr>
          <p:cNvPr id="7" name="Object 6"/>
          <p:cNvGraphicFramePr>
            <a:graphicFrameLocks noChangeAspect="1"/>
          </p:cNvGraphicFramePr>
          <p:nvPr>
            <p:extLst/>
          </p:nvPr>
        </p:nvGraphicFramePr>
        <p:xfrm>
          <a:off x="3743325" y="2289175"/>
          <a:ext cx="5700713" cy="493713"/>
        </p:xfrm>
        <a:graphic>
          <a:graphicData uri="http://schemas.openxmlformats.org/presentationml/2006/ole">
            <mc:AlternateContent xmlns:mc="http://schemas.openxmlformats.org/markup-compatibility/2006">
              <mc:Choice xmlns:v="urn:schemas-microsoft-com:vml" Requires="v">
                <p:oleObj spid="_x0000_s49407" name="Equation" r:id="rId4" imgW="2781000" imgH="241200" progId="Equation.DSMT4">
                  <p:embed/>
                </p:oleObj>
              </mc:Choice>
              <mc:Fallback>
                <p:oleObj name="Equation" r:id="rId4" imgW="2781000" imgH="241200" progId="Equation.DSMT4">
                  <p:embed/>
                  <p:pic>
                    <p:nvPicPr>
                      <p:cNvPr id="0" name=""/>
                      <p:cNvPicPr/>
                      <p:nvPr/>
                    </p:nvPicPr>
                    <p:blipFill>
                      <a:blip r:embed="rId5"/>
                      <a:stretch>
                        <a:fillRect/>
                      </a:stretch>
                    </p:blipFill>
                    <p:spPr>
                      <a:xfrm>
                        <a:off x="3743325" y="2289175"/>
                        <a:ext cx="5700713" cy="493713"/>
                      </a:xfrm>
                      <a:prstGeom prst="rect">
                        <a:avLst/>
                      </a:prstGeom>
                    </p:spPr>
                  </p:pic>
                </p:oleObj>
              </mc:Fallback>
            </mc:AlternateContent>
          </a:graphicData>
        </a:graphic>
      </p:graphicFrame>
      <p:graphicFrame>
        <p:nvGraphicFramePr>
          <p:cNvPr id="9" name="Content Placeholder 8"/>
          <p:cNvGraphicFramePr>
            <a:graphicFrameLocks noGrp="1" noChangeAspect="1"/>
          </p:cNvGraphicFramePr>
          <p:nvPr>
            <p:ph sz="half" idx="2"/>
            <p:extLst/>
          </p:nvPr>
        </p:nvGraphicFramePr>
        <p:xfrm>
          <a:off x="2757488" y="3552497"/>
          <a:ext cx="7956550" cy="689303"/>
        </p:xfrm>
        <a:graphic>
          <a:graphicData uri="http://schemas.openxmlformats.org/presentationml/2006/ole">
            <mc:AlternateContent xmlns:mc="http://schemas.openxmlformats.org/markup-compatibility/2006">
              <mc:Choice xmlns:v="urn:schemas-microsoft-com:vml" Requires="v">
                <p:oleObj spid="_x0000_s49408" name="Equation" r:id="rId6" imgW="3124080" imgH="304560" progId="Equation.DSMT4">
                  <p:embed/>
                </p:oleObj>
              </mc:Choice>
              <mc:Fallback>
                <p:oleObj name="Equation" r:id="rId6" imgW="3124080" imgH="304560" progId="Equation.DSMT4">
                  <p:embed/>
                  <p:pic>
                    <p:nvPicPr>
                      <p:cNvPr id="0" name=""/>
                      <p:cNvPicPr/>
                      <p:nvPr/>
                    </p:nvPicPr>
                    <p:blipFill>
                      <a:blip r:embed="rId7"/>
                      <a:stretch>
                        <a:fillRect/>
                      </a:stretch>
                    </p:blipFill>
                    <p:spPr>
                      <a:xfrm>
                        <a:off x="2757488" y="3552497"/>
                        <a:ext cx="7956550" cy="689303"/>
                      </a:xfrm>
                      <a:prstGeom prst="rect">
                        <a:avLst/>
                      </a:prstGeom>
                    </p:spPr>
                  </p:pic>
                </p:oleObj>
              </mc:Fallback>
            </mc:AlternateContent>
          </a:graphicData>
        </a:graphic>
      </p:graphicFrame>
      <p:pic>
        <p:nvPicPr>
          <p:cNvPr id="4" name="Picture 3"/>
          <p:cNvPicPr>
            <a:picLocks noChangeAspect="1"/>
          </p:cNvPicPr>
          <p:nvPr/>
        </p:nvPicPr>
        <p:blipFill>
          <a:blip r:embed="rId8"/>
          <a:stretch>
            <a:fillRect/>
          </a:stretch>
        </p:blipFill>
        <p:spPr>
          <a:xfrm>
            <a:off x="1334085" y="5350522"/>
            <a:ext cx="9774517" cy="691689"/>
          </a:xfrm>
          <a:prstGeom prst="rect">
            <a:avLst/>
          </a:prstGeom>
        </p:spPr>
      </p:pic>
    </p:spTree>
    <p:extLst>
      <p:ext uri="{BB962C8B-B14F-4D97-AF65-F5344CB8AC3E}">
        <p14:creationId xmlns:p14="http://schemas.microsoft.com/office/powerpoint/2010/main" val="3064198214"/>
      </p:ext>
    </p:extLst>
  </p:cSld>
  <p:clrMapOvr>
    <a:masterClrMapping/>
  </p:clrMapOvr>
  <p:transition xmlns:p14="http://schemas.microsoft.com/office/powerpoint/2010/main">
    <p:zoom/>
  </p:transitio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ChangeArrowheads="1"/>
          </p:cNvSpPr>
          <p:nvPr>
            <p:ph type="title"/>
          </p:nvPr>
        </p:nvSpPr>
        <p:spPr/>
        <p:txBody>
          <a:bodyPr>
            <a:normAutofit fontScale="90000"/>
          </a:bodyPr>
          <a:lstStyle/>
          <a:p>
            <a:pPr eaLnBrk="1" hangingPunct="1"/>
            <a:r>
              <a:rPr lang="en-US" altLang="en-US" dirty="0" smtClean="0"/>
              <a:t>Example: </a:t>
            </a:r>
            <a:r>
              <a:rPr lang="en-US" altLang="en-US" dirty="0" err="1" smtClean="0"/>
              <a:t>Minkowski</a:t>
            </a:r>
            <a:r>
              <a:rPr lang="en-US" altLang="en-US" dirty="0" smtClean="0"/>
              <a:t> Distance at Special Cases</a:t>
            </a:r>
          </a:p>
        </p:txBody>
      </p:sp>
      <p:graphicFrame>
        <p:nvGraphicFramePr>
          <p:cNvPr id="63493" name="Object 4"/>
          <p:cNvGraphicFramePr>
            <a:graphicFrameLocks noChangeAspect="1"/>
          </p:cNvGraphicFramePr>
          <p:nvPr>
            <p:extLst/>
          </p:nvPr>
        </p:nvGraphicFramePr>
        <p:xfrm>
          <a:off x="1238179" y="1295399"/>
          <a:ext cx="2962275" cy="1363663"/>
        </p:xfrm>
        <a:graphic>
          <a:graphicData uri="http://schemas.openxmlformats.org/presentationml/2006/ole">
            <mc:AlternateContent xmlns:mc="http://schemas.openxmlformats.org/markup-compatibility/2006">
              <mc:Choice xmlns:v="urn:schemas-microsoft-com:vml" Requires="v">
                <p:oleObj spid="_x0000_s50760" name="Worksheet" r:id="rId4" imgW="1838249" imgH="819302" progId="Excel.Sheet.8">
                  <p:embed/>
                </p:oleObj>
              </mc:Choice>
              <mc:Fallback>
                <p:oleObj name="Worksheet" r:id="rId4" imgW="1838249" imgH="819302"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8179" y="1295399"/>
                        <a:ext cx="2962275" cy="1363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3494" name="Object 5"/>
          <p:cNvGraphicFramePr>
            <a:graphicFrameLocks noChangeAspect="1"/>
          </p:cNvGraphicFramePr>
          <p:nvPr/>
        </p:nvGraphicFramePr>
        <p:xfrm>
          <a:off x="5334000" y="1600200"/>
          <a:ext cx="4948238" cy="1320800"/>
        </p:xfrm>
        <a:graphic>
          <a:graphicData uri="http://schemas.openxmlformats.org/presentationml/2006/ole">
            <mc:AlternateContent xmlns:mc="http://schemas.openxmlformats.org/markup-compatibility/2006">
              <mc:Choice xmlns:v="urn:schemas-microsoft-com:vml" Requires="v">
                <p:oleObj spid="_x0000_s50761" name="Worksheet" r:id="rId6" imgW="3057449" imgH="819302" progId="Excel.Sheet.8">
                  <p:embed/>
                </p:oleObj>
              </mc:Choice>
              <mc:Fallback>
                <p:oleObj name="Worksheet" r:id="rId6" imgW="3057449" imgH="819302" progId="Excel.Sheet.8">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0" y="1600200"/>
                        <a:ext cx="4948238" cy="132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3495" name="Object 6"/>
          <p:cNvGraphicFramePr>
            <a:graphicFrameLocks noChangeAspect="1"/>
          </p:cNvGraphicFramePr>
          <p:nvPr/>
        </p:nvGraphicFramePr>
        <p:xfrm>
          <a:off x="5334000" y="3429000"/>
          <a:ext cx="4948238" cy="1320800"/>
        </p:xfrm>
        <a:graphic>
          <a:graphicData uri="http://schemas.openxmlformats.org/presentationml/2006/ole">
            <mc:AlternateContent xmlns:mc="http://schemas.openxmlformats.org/markup-compatibility/2006">
              <mc:Choice xmlns:v="urn:schemas-microsoft-com:vml" Requires="v">
                <p:oleObj spid="_x0000_s50762" name="Worksheet" r:id="rId8" imgW="3057449" imgH="819302" progId="Excel.Sheet.8">
                  <p:embed/>
                </p:oleObj>
              </mc:Choice>
              <mc:Fallback>
                <p:oleObj name="Worksheet" r:id="rId8" imgW="3057449" imgH="819302" progId="Excel.Sheet.8">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4000" y="3429000"/>
                        <a:ext cx="4948238" cy="132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3496" name="Object 7"/>
          <p:cNvGraphicFramePr>
            <a:graphicFrameLocks noChangeAspect="1"/>
          </p:cNvGraphicFramePr>
          <p:nvPr/>
        </p:nvGraphicFramePr>
        <p:xfrm>
          <a:off x="5334000" y="5254626"/>
          <a:ext cx="4872038" cy="1374775"/>
        </p:xfrm>
        <a:graphic>
          <a:graphicData uri="http://schemas.openxmlformats.org/presentationml/2006/ole">
            <mc:AlternateContent xmlns:mc="http://schemas.openxmlformats.org/markup-compatibility/2006">
              <mc:Choice xmlns:v="urn:schemas-microsoft-com:vml" Requires="v">
                <p:oleObj spid="_x0000_s50763" name="Worksheet" r:id="rId10" imgW="3057449" imgH="838200" progId="Excel.Sheet.8">
                  <p:embed/>
                </p:oleObj>
              </mc:Choice>
              <mc:Fallback>
                <p:oleObj name="Worksheet" r:id="rId10" imgW="3057449" imgH="838200" progId="Excel.Sheet.8">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34000" y="5254626"/>
                        <a:ext cx="4872038" cy="137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3497" name="Rectangle 16"/>
          <p:cNvSpPr>
            <a:spLocks noChangeArrowheads="1"/>
          </p:cNvSpPr>
          <p:nvPr/>
        </p:nvSpPr>
        <p:spPr bwMode="auto">
          <a:xfrm>
            <a:off x="5249339" y="1175542"/>
            <a:ext cx="25765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en-US" sz="2400" b="1" dirty="0">
                <a:solidFill>
                  <a:srgbClr val="000000"/>
                </a:solidFill>
                <a:latin typeface="+mn-lt"/>
              </a:rPr>
              <a:t>Manhattan (L</a:t>
            </a:r>
            <a:r>
              <a:rPr lang="en-US" altLang="en-US" sz="2400" b="1" baseline="-25000" dirty="0">
                <a:solidFill>
                  <a:srgbClr val="000000"/>
                </a:solidFill>
                <a:latin typeface="+mn-lt"/>
              </a:rPr>
              <a:t>1</a:t>
            </a:r>
            <a:r>
              <a:rPr lang="en-US" altLang="en-US" sz="2400" b="1" dirty="0">
                <a:solidFill>
                  <a:srgbClr val="000000"/>
                </a:solidFill>
                <a:latin typeface="+mn-lt"/>
              </a:rPr>
              <a:t>)</a:t>
            </a:r>
          </a:p>
        </p:txBody>
      </p:sp>
      <p:sp>
        <p:nvSpPr>
          <p:cNvPr id="63498" name="Rectangle 17"/>
          <p:cNvSpPr>
            <a:spLocks noChangeArrowheads="1"/>
          </p:cNvSpPr>
          <p:nvPr/>
        </p:nvSpPr>
        <p:spPr bwMode="auto">
          <a:xfrm>
            <a:off x="5285551" y="3018135"/>
            <a:ext cx="19127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en-US" sz="2400" b="1" dirty="0">
                <a:solidFill>
                  <a:srgbClr val="000000"/>
                </a:solidFill>
                <a:latin typeface="+mn-lt"/>
              </a:rPr>
              <a:t>Euclidean (L</a:t>
            </a:r>
            <a:r>
              <a:rPr lang="en-US" altLang="en-US" sz="2400" b="1" baseline="-25000" dirty="0">
                <a:solidFill>
                  <a:srgbClr val="000000"/>
                </a:solidFill>
                <a:latin typeface="+mn-lt"/>
              </a:rPr>
              <a:t>2</a:t>
            </a:r>
            <a:r>
              <a:rPr lang="en-US" altLang="en-US" sz="2400" b="1" dirty="0">
                <a:solidFill>
                  <a:srgbClr val="000000"/>
                </a:solidFill>
                <a:latin typeface="+mn-lt"/>
              </a:rPr>
              <a:t>)</a:t>
            </a:r>
          </a:p>
        </p:txBody>
      </p:sp>
      <p:sp>
        <p:nvSpPr>
          <p:cNvPr id="63499" name="Rectangle 18"/>
          <p:cNvSpPr>
            <a:spLocks noChangeArrowheads="1"/>
          </p:cNvSpPr>
          <p:nvPr/>
        </p:nvSpPr>
        <p:spPr bwMode="auto">
          <a:xfrm>
            <a:off x="5285551" y="4802014"/>
            <a:ext cx="21897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en-US" sz="2400" b="1" dirty="0">
                <a:solidFill>
                  <a:srgbClr val="000000"/>
                </a:solidFill>
                <a:latin typeface="+mn-lt"/>
              </a:rPr>
              <a:t>Supremum </a:t>
            </a:r>
            <a:r>
              <a:rPr lang="en-US" altLang="en-US" sz="2400" b="1" dirty="0" smtClean="0">
                <a:solidFill>
                  <a:srgbClr val="000000"/>
                </a:solidFill>
                <a:latin typeface="+mn-lt"/>
              </a:rPr>
              <a:t>(</a:t>
            </a:r>
            <a:r>
              <a:rPr lang="en-US" altLang="en-US" sz="2400" b="1" dirty="0" smtClean="0">
                <a:latin typeface="+mn-lt"/>
                <a:cs typeface="Times New Roman" panose="02020603050405020304" pitchFamily="18" charset="0"/>
              </a:rPr>
              <a:t>L</a:t>
            </a:r>
            <a:r>
              <a:rPr lang="en-US" altLang="en-US" sz="2400" b="1" baseline="-30000" dirty="0" smtClean="0">
                <a:latin typeface="+mn-lt"/>
                <a:cs typeface="Times New Roman" panose="02020603050405020304" pitchFamily="18" charset="0"/>
                <a:sym typeface="Symbol" panose="05050102010706020507" pitchFamily="18" charset="2"/>
              </a:rPr>
              <a:t></a:t>
            </a:r>
            <a:r>
              <a:rPr lang="en-US" altLang="en-US" sz="2400" b="1" dirty="0" smtClean="0">
                <a:latin typeface="+mn-lt"/>
                <a:cs typeface="Times New Roman" panose="02020603050405020304" pitchFamily="18" charset="0"/>
              </a:rPr>
              <a:t>) </a:t>
            </a:r>
            <a:endParaRPr lang="en-US" altLang="en-US" sz="2400" b="1" dirty="0">
              <a:solidFill>
                <a:srgbClr val="000000"/>
              </a:solidFill>
              <a:latin typeface="+mn-lt"/>
            </a:endParaRPr>
          </a:p>
        </p:txBody>
      </p:sp>
      <p:graphicFrame>
        <p:nvGraphicFramePr>
          <p:cNvPr id="63500" name="Object 19"/>
          <p:cNvGraphicFramePr>
            <a:graphicFrameLocks noChangeAspect="1"/>
          </p:cNvGraphicFramePr>
          <p:nvPr>
            <p:extLst/>
          </p:nvPr>
        </p:nvGraphicFramePr>
        <p:xfrm>
          <a:off x="642796" y="2819400"/>
          <a:ext cx="4153043" cy="3810000"/>
        </p:xfrm>
        <a:graphic>
          <a:graphicData uri="http://schemas.openxmlformats.org/presentationml/2006/ole">
            <mc:AlternateContent xmlns:mc="http://schemas.openxmlformats.org/markup-compatibility/2006">
              <mc:Choice xmlns:v="urn:schemas-microsoft-com:vml" Requires="v">
                <p:oleObj spid="_x0000_s50764" name="SmartDraw" r:id="rId12" imgW="4379976" imgH="5551932" progId="SmartDraw.2">
                  <p:embed/>
                </p:oleObj>
              </mc:Choice>
              <mc:Fallback>
                <p:oleObj name="SmartDraw" r:id="rId12" imgW="4379976" imgH="5551932" progId="SmartDraw.2">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2796" y="2819400"/>
                        <a:ext cx="4153043" cy="3810000"/>
                      </a:xfrm>
                      <a:prstGeom prst="rect">
                        <a:avLst/>
                      </a:prstGeom>
                      <a:noFill/>
                      <a:ln>
                        <a:noFill/>
                      </a:ln>
                      <a:effectLst/>
                      <a:extLst/>
                    </p:spPr>
                  </p:pic>
                </p:oleObj>
              </mc:Fallback>
            </mc:AlternateContent>
          </a:graphicData>
        </a:graphic>
      </p:graphicFrame>
      <p:sp>
        <p:nvSpPr>
          <p:cNvPr id="2" name="TextBox 1"/>
          <p:cNvSpPr txBox="1"/>
          <p:nvPr/>
        </p:nvSpPr>
        <p:spPr>
          <a:xfrm>
            <a:off x="7337532" y="1175993"/>
            <a:ext cx="3548624" cy="384721"/>
          </a:xfrm>
          <a:prstGeom prst="rect">
            <a:avLst/>
          </a:prstGeom>
          <a:noFill/>
        </p:spPr>
        <p:txBody>
          <a:bodyPr wrap="none" rtlCol="0">
            <a:spAutoFit/>
          </a:bodyPr>
          <a:lstStyle/>
          <a:p>
            <a:r>
              <a:rPr lang="en-US" dirty="0" smtClean="0"/>
              <a:t>D(x1,x2)=(|1-3| +|2-5|) = 2+3 = 5</a:t>
            </a:r>
            <a:endParaRPr lang="en-US" dirty="0"/>
          </a:p>
        </p:txBody>
      </p:sp>
      <p:cxnSp>
        <p:nvCxnSpPr>
          <p:cNvPr id="4" name="Straight Connector 3"/>
          <p:cNvCxnSpPr/>
          <p:nvPr/>
        </p:nvCxnSpPr>
        <p:spPr>
          <a:xfrm flipV="1">
            <a:off x="1755993" y="3245741"/>
            <a:ext cx="1614886" cy="177183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7364514" y="4840701"/>
            <a:ext cx="4298867" cy="384721"/>
          </a:xfrm>
          <a:prstGeom prst="rect">
            <a:avLst/>
          </a:prstGeom>
          <a:noFill/>
        </p:spPr>
        <p:txBody>
          <a:bodyPr wrap="none" rtlCol="0">
            <a:spAutoFit/>
          </a:bodyPr>
          <a:lstStyle/>
          <a:p>
            <a:r>
              <a:rPr lang="en-US" dirty="0" smtClean="0"/>
              <a:t>D(x1,x2)=max(|1-3|,|2-5|) = max(2,3 )= 3</a:t>
            </a:r>
            <a:endParaRPr lang="en-US" dirty="0"/>
          </a:p>
        </p:txBody>
      </p:sp>
    </p:spTree>
    <p:extLst>
      <p:ext uri="{BB962C8B-B14F-4D97-AF65-F5344CB8AC3E}">
        <p14:creationId xmlns:p14="http://schemas.microsoft.com/office/powerpoint/2010/main" val="809417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normAutofit/>
          </a:bodyPr>
          <a:lstStyle/>
          <a:p>
            <a:r>
              <a:rPr lang="en-US" altLang="en-US" sz="4000" dirty="0"/>
              <a:t>Proximity Measure for Binary Attributes</a:t>
            </a:r>
            <a:endParaRPr lang="en-US" altLang="en-US" sz="4000" dirty="0" smtClean="0"/>
          </a:p>
        </p:txBody>
      </p:sp>
      <p:sp>
        <p:nvSpPr>
          <p:cNvPr id="4100" name="Rectangle 3"/>
          <p:cNvSpPr>
            <a:spLocks noGrp="1" noChangeArrowheads="1"/>
          </p:cNvSpPr>
          <p:nvPr>
            <p:ph type="body" idx="1"/>
          </p:nvPr>
        </p:nvSpPr>
        <p:spPr>
          <a:xfrm>
            <a:off x="552261" y="988978"/>
            <a:ext cx="7161291" cy="4986322"/>
          </a:xfrm>
        </p:spPr>
        <p:txBody>
          <a:bodyPr/>
          <a:lstStyle/>
          <a:p>
            <a:pPr>
              <a:lnSpc>
                <a:spcPct val="150000"/>
              </a:lnSpc>
            </a:pPr>
            <a:r>
              <a:rPr lang="en-US" altLang="en-US" sz="2400" dirty="0" smtClean="0">
                <a:latin typeface="Calibri" panose="020F0502020204030204" pitchFamily="34" charset="0"/>
              </a:rPr>
              <a:t>A </a:t>
            </a:r>
            <a:r>
              <a:rPr lang="en-US" altLang="en-US" sz="2400" dirty="0">
                <a:latin typeface="Calibri" panose="020F0502020204030204" pitchFamily="34" charset="0"/>
              </a:rPr>
              <a:t>contingency table for binary data</a:t>
            </a:r>
          </a:p>
          <a:p>
            <a:pPr marL="0" indent="0">
              <a:lnSpc>
                <a:spcPct val="150000"/>
              </a:lnSpc>
              <a:buNone/>
            </a:pPr>
            <a:endParaRPr lang="en-US" altLang="en-US" sz="2400" dirty="0">
              <a:latin typeface="Calibri" panose="020F0502020204030204" pitchFamily="34" charset="0"/>
            </a:endParaRPr>
          </a:p>
          <a:p>
            <a:pPr>
              <a:lnSpc>
                <a:spcPct val="150000"/>
              </a:lnSpc>
            </a:pPr>
            <a:endParaRPr lang="en-US" altLang="en-US" sz="2400" dirty="0" smtClean="0">
              <a:latin typeface="Calibri" panose="020F0502020204030204" pitchFamily="34" charset="0"/>
            </a:endParaRPr>
          </a:p>
          <a:p>
            <a:pPr>
              <a:lnSpc>
                <a:spcPct val="150000"/>
              </a:lnSpc>
            </a:pPr>
            <a:r>
              <a:rPr lang="en-US" altLang="en-US" sz="2400" dirty="0" smtClean="0">
                <a:latin typeface="Calibri" panose="020F0502020204030204" pitchFamily="34" charset="0"/>
              </a:rPr>
              <a:t>Distance </a:t>
            </a:r>
            <a:r>
              <a:rPr lang="en-US" altLang="en-US" sz="2400" dirty="0">
                <a:latin typeface="Calibri" panose="020F0502020204030204" pitchFamily="34" charset="0"/>
              </a:rPr>
              <a:t>measure for symmetric binary variables: </a:t>
            </a:r>
            <a:endParaRPr lang="en-US" altLang="en-US" sz="2400" dirty="0" smtClean="0">
              <a:latin typeface="Calibri" panose="020F0502020204030204" pitchFamily="34" charset="0"/>
            </a:endParaRPr>
          </a:p>
          <a:p>
            <a:pPr>
              <a:lnSpc>
                <a:spcPct val="150000"/>
              </a:lnSpc>
            </a:pPr>
            <a:r>
              <a:rPr lang="en-US" altLang="en-US" sz="2400" dirty="0" smtClean="0">
                <a:latin typeface="Calibri" panose="020F0502020204030204" pitchFamily="34" charset="0"/>
              </a:rPr>
              <a:t>Distance </a:t>
            </a:r>
            <a:r>
              <a:rPr lang="en-US" altLang="en-US" sz="2400" dirty="0">
                <a:latin typeface="Calibri" panose="020F0502020204030204" pitchFamily="34" charset="0"/>
              </a:rPr>
              <a:t>measure for asymmetric binary variables: </a:t>
            </a:r>
          </a:p>
          <a:p>
            <a:pPr>
              <a:lnSpc>
                <a:spcPct val="150000"/>
              </a:lnSpc>
            </a:pPr>
            <a:r>
              <a:rPr lang="en-US" altLang="en-US" sz="2400" dirty="0" err="1">
                <a:latin typeface="Calibri" panose="020F0502020204030204" pitchFamily="34" charset="0"/>
              </a:rPr>
              <a:t>Jaccard</a:t>
            </a:r>
            <a:r>
              <a:rPr lang="en-US" altLang="en-US" sz="2400" dirty="0">
                <a:latin typeface="Calibri" panose="020F0502020204030204" pitchFamily="34" charset="0"/>
              </a:rPr>
              <a:t> coefficient (</a:t>
            </a:r>
            <a:r>
              <a:rPr lang="en-US" altLang="en-US" sz="2400" i="1" dirty="0">
                <a:solidFill>
                  <a:srgbClr val="FF0000"/>
                </a:solidFill>
                <a:latin typeface="Calibri" panose="020F0502020204030204" pitchFamily="34" charset="0"/>
              </a:rPr>
              <a:t>similarity</a:t>
            </a:r>
            <a:r>
              <a:rPr lang="en-US" altLang="en-US" sz="2400" dirty="0">
                <a:latin typeface="Calibri" panose="020F0502020204030204" pitchFamily="34" charset="0"/>
              </a:rPr>
              <a:t> measure for </a:t>
            </a:r>
            <a:r>
              <a:rPr lang="en-US" altLang="en-US" sz="2400" i="1" dirty="0">
                <a:latin typeface="Calibri" panose="020F0502020204030204" pitchFamily="34" charset="0"/>
              </a:rPr>
              <a:t>asymmetric </a:t>
            </a:r>
            <a:r>
              <a:rPr lang="en-US" altLang="en-US" sz="2400" dirty="0">
                <a:latin typeface="Calibri" panose="020F0502020204030204" pitchFamily="34" charset="0"/>
              </a:rPr>
              <a:t>binary variables): </a:t>
            </a:r>
            <a:endParaRPr lang="en-US" altLang="en-US" sz="2400" dirty="0" smtClean="0">
              <a:latin typeface="Calibri" panose="020F0502020204030204" pitchFamily="34" charset="0"/>
            </a:endParaRPr>
          </a:p>
          <a:p>
            <a:pPr>
              <a:lnSpc>
                <a:spcPct val="150000"/>
              </a:lnSpc>
            </a:pPr>
            <a:r>
              <a:rPr lang="en-US" altLang="en-US" sz="2400" dirty="0">
                <a:solidFill>
                  <a:srgbClr val="000000"/>
                </a:solidFill>
                <a:latin typeface="Calibri" panose="020F0502020204030204" pitchFamily="34" charset="0"/>
              </a:rPr>
              <a:t>Note: </a:t>
            </a:r>
            <a:r>
              <a:rPr lang="en-US" altLang="en-US" sz="2400" dirty="0" err="1">
                <a:solidFill>
                  <a:srgbClr val="000000"/>
                </a:solidFill>
                <a:latin typeface="Calibri" panose="020F0502020204030204" pitchFamily="34" charset="0"/>
              </a:rPr>
              <a:t>Jaccard</a:t>
            </a:r>
            <a:r>
              <a:rPr lang="en-US" altLang="en-US" sz="2400" dirty="0">
                <a:solidFill>
                  <a:srgbClr val="000000"/>
                </a:solidFill>
                <a:latin typeface="Calibri" panose="020F0502020204030204" pitchFamily="34" charset="0"/>
              </a:rPr>
              <a:t> coefficient is the same as “coherence</a:t>
            </a:r>
            <a:r>
              <a:rPr lang="en-US" altLang="en-US" sz="2400" dirty="0" smtClean="0">
                <a:solidFill>
                  <a:srgbClr val="000000"/>
                </a:solidFill>
                <a:latin typeface="Calibri" panose="020F0502020204030204" pitchFamily="34" charset="0"/>
              </a:rPr>
              <a:t>”:</a:t>
            </a:r>
            <a:endParaRPr lang="en-US" altLang="en-US" sz="2400" dirty="0">
              <a:solidFill>
                <a:srgbClr val="000000"/>
              </a:solidFill>
              <a:latin typeface="Calibri" panose="020F0502020204030204" pitchFamily="34" charset="0"/>
            </a:endParaRPr>
          </a:p>
        </p:txBody>
      </p:sp>
      <p:pic>
        <p:nvPicPr>
          <p:cNvPr id="5" name="Picture 36" descr="eqcontingency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9582" y="1738070"/>
            <a:ext cx="3962400"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37"/>
          <p:cNvSpPr txBox="1">
            <a:spLocks noChangeArrowheads="1"/>
          </p:cNvSpPr>
          <p:nvPr/>
        </p:nvSpPr>
        <p:spPr bwMode="auto">
          <a:xfrm>
            <a:off x="711200" y="2147889"/>
            <a:ext cx="9636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en-US" sz="1800" dirty="0">
                <a:solidFill>
                  <a:srgbClr val="000000"/>
                </a:solidFill>
              </a:rPr>
              <a:t>Object </a:t>
            </a:r>
            <a:r>
              <a:rPr lang="en-US" altLang="en-US" sz="1800" i="1" dirty="0" err="1">
                <a:solidFill>
                  <a:srgbClr val="000000"/>
                </a:solidFill>
              </a:rPr>
              <a:t>i</a:t>
            </a:r>
            <a:endParaRPr lang="en-US" altLang="en-US" sz="1800" dirty="0">
              <a:solidFill>
                <a:srgbClr val="000000"/>
              </a:solidFill>
            </a:endParaRPr>
          </a:p>
        </p:txBody>
      </p:sp>
      <p:sp>
        <p:nvSpPr>
          <p:cNvPr id="7" name="Text Box 38"/>
          <p:cNvSpPr txBox="1">
            <a:spLocks noChangeArrowheads="1"/>
          </p:cNvSpPr>
          <p:nvPr/>
        </p:nvSpPr>
        <p:spPr bwMode="auto">
          <a:xfrm>
            <a:off x="3307484" y="1461455"/>
            <a:ext cx="9763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en-US" sz="1800" dirty="0">
                <a:solidFill>
                  <a:srgbClr val="000000"/>
                </a:solidFill>
              </a:rPr>
              <a:t>Object </a:t>
            </a:r>
            <a:r>
              <a:rPr lang="en-US" altLang="en-US" sz="1800" i="1" dirty="0">
                <a:solidFill>
                  <a:srgbClr val="000000"/>
                </a:solidFill>
              </a:rPr>
              <a:t>j</a:t>
            </a:r>
            <a:endParaRPr lang="en-US" altLang="en-US" sz="1800" dirty="0">
              <a:solidFill>
                <a:srgbClr val="000000"/>
              </a:solidFill>
            </a:endParaRPr>
          </a:p>
        </p:txBody>
      </p:sp>
      <p:pic>
        <p:nvPicPr>
          <p:cNvPr id="8" name="Picture 30" descr="eqbinarysy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8479" y="2602463"/>
            <a:ext cx="3429000"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1" descr="eqbinaryasy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9877" y="3466361"/>
            <a:ext cx="29718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8" descr="eqjacc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4612" y="4623901"/>
            <a:ext cx="434340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descr="eqcoherenc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a:xfrm>
            <a:off x="972507" y="5848936"/>
            <a:ext cx="8305800" cy="731838"/>
          </a:xfrm>
          <a:prstGeom prst="rect">
            <a:avLst/>
          </a:prstGeom>
          <a:noFill/>
        </p:spPr>
      </p:pic>
      <p:sp>
        <p:nvSpPr>
          <p:cNvPr id="2" name="TextBox 1"/>
          <p:cNvSpPr txBox="1"/>
          <p:nvPr/>
        </p:nvSpPr>
        <p:spPr>
          <a:xfrm>
            <a:off x="7517188" y="5472920"/>
            <a:ext cx="4362730" cy="384721"/>
          </a:xfrm>
          <a:prstGeom prst="rect">
            <a:avLst/>
          </a:prstGeom>
          <a:solidFill>
            <a:srgbClr val="F0CDBC"/>
          </a:solidFill>
        </p:spPr>
        <p:txBody>
          <a:bodyPr wrap="square" rtlCol="0">
            <a:spAutoFit/>
          </a:bodyPr>
          <a:lstStyle/>
          <a:p>
            <a:r>
              <a:rPr lang="en-US" dirty="0" smtClean="0"/>
              <a:t>(a concept discussed in Pattern Discovery)</a:t>
            </a:r>
            <a:endParaRPr lang="en-US" dirty="0"/>
          </a:p>
        </p:txBody>
      </p:sp>
    </p:spTree>
    <p:extLst>
      <p:ext uri="{BB962C8B-B14F-4D97-AF65-F5344CB8AC3E}">
        <p14:creationId xmlns:p14="http://schemas.microsoft.com/office/powerpoint/2010/main" val="7412130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35119" y="175475"/>
            <a:ext cx="12282535" cy="762000"/>
          </a:xfrm>
        </p:spPr>
        <p:txBody>
          <a:bodyPr>
            <a:noAutofit/>
          </a:bodyPr>
          <a:lstStyle/>
          <a:p>
            <a:r>
              <a:rPr lang="en-US" altLang="en-US" sz="3600" dirty="0" smtClean="0"/>
              <a:t>Example: Dissimilarity </a:t>
            </a:r>
            <a:r>
              <a:rPr lang="en-US" altLang="en-US" sz="3600" dirty="0"/>
              <a:t>between </a:t>
            </a:r>
            <a:r>
              <a:rPr lang="en-US" altLang="en-US" sz="3600" b="1" dirty="0" smtClean="0"/>
              <a:t>Asymmetr</a:t>
            </a:r>
            <a:r>
              <a:rPr lang="en-US" altLang="en-US" sz="3600" dirty="0" smtClean="0"/>
              <a:t>ic Binary </a:t>
            </a:r>
            <a:r>
              <a:rPr lang="en-US" altLang="en-US" sz="3600" dirty="0"/>
              <a:t>Variables</a:t>
            </a:r>
            <a:endParaRPr lang="en-US" altLang="en-US" sz="3600" dirty="0" smtClean="0"/>
          </a:p>
        </p:txBody>
      </p:sp>
      <p:sp>
        <p:nvSpPr>
          <p:cNvPr id="4100" name="Rectangle 3"/>
          <p:cNvSpPr>
            <a:spLocks noGrp="1" noChangeArrowheads="1"/>
          </p:cNvSpPr>
          <p:nvPr>
            <p:ph type="body" idx="1"/>
          </p:nvPr>
        </p:nvSpPr>
        <p:spPr>
          <a:xfrm>
            <a:off x="598446" y="2519143"/>
            <a:ext cx="10221362" cy="5450312"/>
          </a:xfrm>
        </p:spPr>
        <p:txBody>
          <a:bodyPr/>
          <a:lstStyle/>
          <a:p>
            <a:pPr>
              <a:spcAft>
                <a:spcPts val="600"/>
              </a:spcAft>
            </a:pPr>
            <a:r>
              <a:rPr lang="en-US" altLang="en-US" sz="2400" i="1" dirty="0" smtClean="0"/>
              <a:t>Gender </a:t>
            </a:r>
            <a:r>
              <a:rPr lang="en-US" altLang="en-US" sz="2400" i="1" dirty="0"/>
              <a:t>is a symmetric </a:t>
            </a:r>
            <a:r>
              <a:rPr lang="en-US" altLang="en-US" sz="2400" i="1" dirty="0" smtClean="0"/>
              <a:t>attribute (not counted in)</a:t>
            </a:r>
            <a:endParaRPr lang="en-US" altLang="en-US" sz="2400" i="1" dirty="0"/>
          </a:p>
          <a:p>
            <a:pPr>
              <a:spcAft>
                <a:spcPts val="600"/>
              </a:spcAft>
            </a:pPr>
            <a:r>
              <a:rPr lang="en-US" altLang="en-US" sz="2400" dirty="0"/>
              <a:t>The remaining attributes are asymmetric binary</a:t>
            </a:r>
          </a:p>
          <a:p>
            <a:pPr>
              <a:spcAft>
                <a:spcPts val="600"/>
              </a:spcAft>
            </a:pPr>
            <a:r>
              <a:rPr lang="en-US" altLang="en-US" sz="2400" dirty="0"/>
              <a:t>Let the values Y and P be 1, and the value N </a:t>
            </a:r>
            <a:r>
              <a:rPr lang="en-US" altLang="en-US" sz="2400" dirty="0" smtClean="0"/>
              <a:t>be 0</a:t>
            </a:r>
            <a:endParaRPr lang="en-US" altLang="en-US" sz="2400" dirty="0"/>
          </a:p>
          <a:p>
            <a:pPr>
              <a:spcAft>
                <a:spcPts val="600"/>
              </a:spcAft>
            </a:pPr>
            <a:r>
              <a:rPr lang="en-US" altLang="en-US" sz="2400" dirty="0" smtClean="0">
                <a:latin typeface="Calibri" panose="020F0502020204030204" pitchFamily="34" charset="0"/>
              </a:rPr>
              <a:t>Distance: </a:t>
            </a:r>
            <a:endParaRPr lang="en-US" altLang="en-US" sz="2400" dirty="0"/>
          </a:p>
        </p:txBody>
      </p:sp>
      <p:graphicFrame>
        <p:nvGraphicFramePr>
          <p:cNvPr id="4" name="Object 4"/>
          <p:cNvGraphicFramePr>
            <a:graphicFrameLocks noChangeAspect="1"/>
          </p:cNvGraphicFramePr>
          <p:nvPr>
            <p:extLst/>
          </p:nvPr>
        </p:nvGraphicFramePr>
        <p:xfrm>
          <a:off x="593348" y="1230530"/>
          <a:ext cx="7368398" cy="1410718"/>
        </p:xfrm>
        <a:graphic>
          <a:graphicData uri="http://schemas.openxmlformats.org/presentationml/2006/ole">
            <mc:AlternateContent xmlns:mc="http://schemas.openxmlformats.org/markup-compatibility/2006">
              <mc:Choice xmlns:v="urn:schemas-microsoft-com:vml" Requires="v">
                <p:oleObj spid="_x0000_s51436" name="Document" r:id="rId4" imgW="6819900" imgH="1475232" progId="Word.Document.8">
                  <p:embed/>
                </p:oleObj>
              </mc:Choice>
              <mc:Fallback>
                <p:oleObj name="Document" r:id="rId4" imgW="6819900" imgH="1475232"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8" y="1230530"/>
                        <a:ext cx="7368398" cy="1410718"/>
                      </a:xfrm>
                      <a:prstGeom prst="rect">
                        <a:avLst/>
                      </a:prstGeom>
                      <a:noFill/>
                      <a:ln>
                        <a:noFill/>
                      </a:ln>
                      <a:effectLst/>
                    </p:spPr>
                  </p:pic>
                </p:oleObj>
              </mc:Fallback>
            </mc:AlternateContent>
          </a:graphicData>
        </a:graphic>
      </p:graphicFrame>
      <p:graphicFrame>
        <p:nvGraphicFramePr>
          <p:cNvPr id="5" name="Object 5"/>
          <p:cNvGraphicFramePr>
            <a:graphicFrameLocks noChangeAspect="1"/>
          </p:cNvGraphicFramePr>
          <p:nvPr>
            <p:extLst/>
          </p:nvPr>
        </p:nvGraphicFramePr>
        <p:xfrm>
          <a:off x="1465979" y="4780228"/>
          <a:ext cx="4448769" cy="1796359"/>
        </p:xfrm>
        <a:graphic>
          <a:graphicData uri="http://schemas.openxmlformats.org/presentationml/2006/ole">
            <mc:AlternateContent xmlns:mc="http://schemas.openxmlformats.org/markup-compatibility/2006">
              <mc:Choice xmlns:v="urn:schemas-microsoft-com:vml" Requires="v">
                <p:oleObj spid="_x0000_s51437" name="Equation" r:id="rId6" imgW="2019300" imgH="1219200" progId="Equation.3">
                  <p:embed/>
                </p:oleObj>
              </mc:Choice>
              <mc:Fallback>
                <p:oleObj name="Equation" r:id="rId6" imgW="2019300" imgH="1219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65979" y="4780228"/>
                        <a:ext cx="4448769" cy="1796359"/>
                      </a:xfrm>
                      <a:prstGeom prst="rect">
                        <a:avLst/>
                      </a:prstGeom>
                      <a:noFill/>
                      <a:ln>
                        <a:noFill/>
                      </a:ln>
                      <a:effectLst/>
                    </p:spPr>
                  </p:pic>
                </p:oleObj>
              </mc:Fallback>
            </mc:AlternateContent>
          </a:graphicData>
        </a:graphic>
      </p:graphicFrame>
      <p:graphicFrame>
        <p:nvGraphicFramePr>
          <p:cNvPr id="2" name="Table 1"/>
          <p:cNvGraphicFramePr>
            <a:graphicFrameLocks noGrp="1"/>
          </p:cNvGraphicFramePr>
          <p:nvPr>
            <p:extLst/>
          </p:nvPr>
        </p:nvGraphicFramePr>
        <p:xfrm>
          <a:off x="8875817" y="1409724"/>
          <a:ext cx="2118512" cy="1525480"/>
        </p:xfrm>
        <a:graphic>
          <a:graphicData uri="http://schemas.openxmlformats.org/drawingml/2006/table">
            <a:tbl>
              <a:tblPr firstRow="1" bandRow="1">
                <a:tableStyleId>{5C22544A-7EE6-4342-B048-85BDC9FD1C3A}</a:tableStyleId>
              </a:tblPr>
              <a:tblGrid>
                <a:gridCol w="506945"/>
                <a:gridCol w="506945"/>
                <a:gridCol w="506945"/>
                <a:gridCol w="597677"/>
              </a:tblGrid>
              <a:tr h="382480">
                <a:tc>
                  <a:txBody>
                    <a:bodyPr/>
                    <a:lstStyle/>
                    <a:p>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a:t>
                      </a:r>
                      <a:r>
                        <a:rPr lang="en-US" baseline="-25000" dirty="0" smtClean="0"/>
                        <a:t>row</a:t>
                      </a:r>
                      <a:endParaRPr lang="en-US" baseline="-25000" dirty="0"/>
                    </a:p>
                  </a:txBody>
                  <a:tcPr/>
                </a:tc>
              </a:tr>
              <a:tr h="370840">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2</a:t>
                      </a:r>
                      <a:endParaRPr lang="en-US" dirty="0"/>
                    </a:p>
                  </a:txBody>
                  <a:tcPr/>
                </a:tc>
              </a:tr>
              <a:tr h="370840">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3</a:t>
                      </a:r>
                      <a:endParaRPr lang="en-US" dirty="0"/>
                    </a:p>
                  </a:txBody>
                  <a:tcPr/>
                </a:tc>
                <a:tc>
                  <a:txBody>
                    <a:bodyPr/>
                    <a:lstStyle/>
                    <a:p>
                      <a:r>
                        <a:rPr lang="en-US" dirty="0" smtClean="0"/>
                        <a:t>4</a:t>
                      </a:r>
                      <a:endParaRPr lang="en-US" dirty="0"/>
                    </a:p>
                  </a:txBody>
                  <a:tcPr/>
                </a:tc>
              </a:tr>
              <a:tr h="370840">
                <a:tc>
                  <a:txBody>
                    <a:bodyPr/>
                    <a:lstStyle/>
                    <a:p>
                      <a:r>
                        <a:rPr lang="en-US" dirty="0" smtClean="0"/>
                        <a:t>∑</a:t>
                      </a:r>
                      <a:r>
                        <a:rPr lang="en-US" baseline="-25000" dirty="0" smtClean="0"/>
                        <a:t>col</a:t>
                      </a:r>
                      <a:endParaRPr lang="en-US" baseline="-25000" dirty="0"/>
                    </a:p>
                  </a:txBody>
                  <a:tcPr/>
                </a:tc>
                <a:tc>
                  <a:txBody>
                    <a:bodyPr/>
                    <a:lstStyle/>
                    <a:p>
                      <a:r>
                        <a:rPr lang="en-US" dirty="0" smtClean="0"/>
                        <a:t>3</a:t>
                      </a:r>
                      <a:endParaRPr lang="en-US" dirty="0"/>
                    </a:p>
                  </a:txBody>
                  <a:tcPr/>
                </a:tc>
                <a:tc>
                  <a:txBody>
                    <a:bodyPr/>
                    <a:lstStyle/>
                    <a:p>
                      <a:r>
                        <a:rPr lang="en-US" dirty="0" smtClean="0"/>
                        <a:t>3</a:t>
                      </a:r>
                      <a:endParaRPr lang="en-US" dirty="0"/>
                    </a:p>
                  </a:txBody>
                  <a:tcPr/>
                </a:tc>
                <a:tc>
                  <a:txBody>
                    <a:bodyPr/>
                    <a:lstStyle/>
                    <a:p>
                      <a:r>
                        <a:rPr lang="en-US" dirty="0" smtClean="0"/>
                        <a:t>6</a:t>
                      </a:r>
                      <a:endParaRPr lang="en-US" dirty="0"/>
                    </a:p>
                  </a:txBody>
                  <a:tcPr/>
                </a:tc>
              </a:tr>
            </a:tbl>
          </a:graphicData>
        </a:graphic>
      </p:graphicFrame>
      <p:sp>
        <p:nvSpPr>
          <p:cNvPr id="3" name="TextBox 2"/>
          <p:cNvSpPr txBox="1"/>
          <p:nvPr/>
        </p:nvSpPr>
        <p:spPr>
          <a:xfrm>
            <a:off x="8292408" y="1935889"/>
            <a:ext cx="615636" cy="384721"/>
          </a:xfrm>
          <a:prstGeom prst="rect">
            <a:avLst/>
          </a:prstGeom>
          <a:solidFill>
            <a:srgbClr val="00B0F0"/>
          </a:solidFill>
        </p:spPr>
        <p:txBody>
          <a:bodyPr wrap="square" rtlCol="0">
            <a:spAutoFit/>
          </a:bodyPr>
          <a:lstStyle/>
          <a:p>
            <a:pPr algn="ctr"/>
            <a:r>
              <a:rPr lang="en-US" dirty="0" smtClean="0"/>
              <a:t>Jack</a:t>
            </a:r>
            <a:endParaRPr lang="en-US" dirty="0"/>
          </a:p>
        </p:txBody>
      </p:sp>
      <p:sp>
        <p:nvSpPr>
          <p:cNvPr id="8" name="TextBox 7"/>
          <p:cNvSpPr txBox="1"/>
          <p:nvPr/>
        </p:nvSpPr>
        <p:spPr>
          <a:xfrm>
            <a:off x="9655521" y="1038169"/>
            <a:ext cx="783048" cy="384721"/>
          </a:xfrm>
          <a:prstGeom prst="rect">
            <a:avLst/>
          </a:prstGeom>
          <a:solidFill>
            <a:srgbClr val="FFC000"/>
          </a:solidFill>
        </p:spPr>
        <p:txBody>
          <a:bodyPr wrap="square" rtlCol="0">
            <a:spAutoFit/>
          </a:bodyPr>
          <a:lstStyle/>
          <a:p>
            <a:pPr algn="ctr"/>
            <a:r>
              <a:rPr lang="en-US" dirty="0" smtClean="0"/>
              <a:t>Mary</a:t>
            </a:r>
            <a:endParaRPr lang="en-US" dirty="0"/>
          </a:p>
        </p:txBody>
      </p:sp>
      <p:graphicFrame>
        <p:nvGraphicFramePr>
          <p:cNvPr id="9" name="Table 8"/>
          <p:cNvGraphicFramePr>
            <a:graphicFrameLocks noGrp="1"/>
          </p:cNvGraphicFramePr>
          <p:nvPr>
            <p:extLst/>
          </p:nvPr>
        </p:nvGraphicFramePr>
        <p:xfrm>
          <a:off x="8061080" y="3250594"/>
          <a:ext cx="2118512" cy="1524000"/>
        </p:xfrm>
        <a:graphic>
          <a:graphicData uri="http://schemas.openxmlformats.org/drawingml/2006/table">
            <a:tbl>
              <a:tblPr firstRow="1" bandRow="1">
                <a:tableStyleId>{5C22544A-7EE6-4342-B048-85BDC9FD1C3A}</a:tableStyleId>
              </a:tblPr>
              <a:tblGrid>
                <a:gridCol w="506945"/>
                <a:gridCol w="506945"/>
                <a:gridCol w="506945"/>
                <a:gridCol w="597677"/>
              </a:tblGrid>
              <a:tr h="359019">
                <a:tc>
                  <a:txBody>
                    <a:bodyPr/>
                    <a:lstStyle/>
                    <a:p>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a:t>
                      </a:r>
                      <a:r>
                        <a:rPr lang="en-US" baseline="-25000" dirty="0" smtClean="0"/>
                        <a:t>row</a:t>
                      </a:r>
                      <a:endParaRPr lang="en-US" baseline="-25000" dirty="0"/>
                    </a:p>
                  </a:txBody>
                  <a:tcPr/>
                </a:tc>
              </a:tr>
              <a:tr h="370840">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r>
              <a:tr h="370840">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3</a:t>
                      </a:r>
                      <a:endParaRPr lang="en-US" dirty="0"/>
                    </a:p>
                  </a:txBody>
                  <a:tcPr/>
                </a:tc>
                <a:tc>
                  <a:txBody>
                    <a:bodyPr/>
                    <a:lstStyle/>
                    <a:p>
                      <a:r>
                        <a:rPr lang="en-US" dirty="0" smtClean="0"/>
                        <a:t>4</a:t>
                      </a:r>
                      <a:endParaRPr lang="en-US" dirty="0"/>
                    </a:p>
                  </a:txBody>
                  <a:tcPr/>
                </a:tc>
              </a:tr>
              <a:tr h="370840">
                <a:tc>
                  <a:txBody>
                    <a:bodyPr/>
                    <a:lstStyle/>
                    <a:p>
                      <a:r>
                        <a:rPr lang="en-US" dirty="0" smtClean="0"/>
                        <a:t>∑</a:t>
                      </a:r>
                      <a:r>
                        <a:rPr lang="en-US" baseline="-25000" dirty="0" smtClean="0"/>
                        <a:t>col</a:t>
                      </a:r>
                      <a:endParaRPr lang="en-US" baseline="-25000" dirty="0"/>
                    </a:p>
                  </a:txBody>
                  <a:tcPr/>
                </a:tc>
                <a:tc>
                  <a:txBody>
                    <a:bodyPr/>
                    <a:lstStyle/>
                    <a:p>
                      <a:r>
                        <a:rPr lang="en-US" dirty="0" smtClean="0"/>
                        <a:t>2</a:t>
                      </a:r>
                      <a:endParaRPr lang="en-US" dirty="0"/>
                    </a:p>
                  </a:txBody>
                  <a:tcPr/>
                </a:tc>
                <a:tc>
                  <a:txBody>
                    <a:bodyPr/>
                    <a:lstStyle/>
                    <a:p>
                      <a:r>
                        <a:rPr lang="en-US" dirty="0" smtClean="0"/>
                        <a:t>4</a:t>
                      </a:r>
                      <a:endParaRPr lang="en-US" dirty="0"/>
                    </a:p>
                  </a:txBody>
                  <a:tcPr/>
                </a:tc>
                <a:tc>
                  <a:txBody>
                    <a:bodyPr/>
                    <a:lstStyle/>
                    <a:p>
                      <a:r>
                        <a:rPr lang="en-US" dirty="0" smtClean="0"/>
                        <a:t>6</a:t>
                      </a:r>
                      <a:endParaRPr lang="en-US" dirty="0"/>
                    </a:p>
                  </a:txBody>
                  <a:tcPr/>
                </a:tc>
              </a:tr>
            </a:tbl>
          </a:graphicData>
        </a:graphic>
      </p:graphicFrame>
      <p:sp>
        <p:nvSpPr>
          <p:cNvPr id="10" name="TextBox 9"/>
          <p:cNvSpPr txBox="1"/>
          <p:nvPr/>
        </p:nvSpPr>
        <p:spPr>
          <a:xfrm>
            <a:off x="8600226" y="2934303"/>
            <a:ext cx="783048" cy="384721"/>
          </a:xfrm>
          <a:prstGeom prst="rect">
            <a:avLst/>
          </a:prstGeom>
          <a:solidFill>
            <a:srgbClr val="FFC000"/>
          </a:solidFill>
        </p:spPr>
        <p:txBody>
          <a:bodyPr wrap="square" rtlCol="0">
            <a:spAutoFit/>
          </a:bodyPr>
          <a:lstStyle/>
          <a:p>
            <a:pPr algn="ctr"/>
            <a:r>
              <a:rPr lang="en-US" dirty="0" smtClean="0"/>
              <a:t>Jim</a:t>
            </a:r>
            <a:endParaRPr lang="en-US" dirty="0"/>
          </a:p>
        </p:txBody>
      </p:sp>
      <p:graphicFrame>
        <p:nvGraphicFramePr>
          <p:cNvPr id="11" name="Table 10"/>
          <p:cNvGraphicFramePr>
            <a:graphicFrameLocks noGrp="1"/>
          </p:cNvGraphicFramePr>
          <p:nvPr>
            <p:extLst/>
          </p:nvPr>
        </p:nvGraphicFramePr>
        <p:xfrm>
          <a:off x="6718857" y="5117239"/>
          <a:ext cx="2118512" cy="1524000"/>
        </p:xfrm>
        <a:graphic>
          <a:graphicData uri="http://schemas.openxmlformats.org/drawingml/2006/table">
            <a:tbl>
              <a:tblPr firstRow="1" bandRow="1">
                <a:tableStyleId>{5C22544A-7EE6-4342-B048-85BDC9FD1C3A}</a:tableStyleId>
              </a:tblPr>
              <a:tblGrid>
                <a:gridCol w="506945"/>
                <a:gridCol w="506945"/>
                <a:gridCol w="506945"/>
                <a:gridCol w="597677"/>
              </a:tblGrid>
              <a:tr h="162309">
                <a:tc>
                  <a:txBody>
                    <a:bodyPr/>
                    <a:lstStyle/>
                    <a:p>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a:t>
                      </a:r>
                      <a:r>
                        <a:rPr lang="en-US" baseline="-25000" dirty="0" smtClean="0"/>
                        <a:t>row</a:t>
                      </a:r>
                      <a:endParaRPr lang="en-US" baseline="-25000" dirty="0"/>
                    </a:p>
                  </a:txBody>
                  <a:tcPr/>
                </a:tc>
              </a:tr>
              <a:tr h="370840">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r>
              <a:tr h="370840">
                <a:tc>
                  <a:txBody>
                    <a:bodyPr/>
                    <a:lstStyle/>
                    <a:p>
                      <a:r>
                        <a:rPr lang="en-US" dirty="0" smtClean="0"/>
                        <a:t>0</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4</a:t>
                      </a:r>
                      <a:endParaRPr lang="en-US" dirty="0"/>
                    </a:p>
                  </a:txBody>
                  <a:tcPr/>
                </a:tc>
              </a:tr>
              <a:tr h="370840">
                <a:tc>
                  <a:txBody>
                    <a:bodyPr/>
                    <a:lstStyle/>
                    <a:p>
                      <a:r>
                        <a:rPr lang="en-US" dirty="0" smtClean="0"/>
                        <a:t>∑</a:t>
                      </a:r>
                      <a:r>
                        <a:rPr lang="en-US" baseline="-25000" dirty="0" smtClean="0"/>
                        <a:t>col</a:t>
                      </a:r>
                      <a:endParaRPr lang="en-US" baseline="-25000" dirty="0"/>
                    </a:p>
                  </a:txBody>
                  <a:tcPr/>
                </a:tc>
                <a:tc>
                  <a:txBody>
                    <a:bodyPr/>
                    <a:lstStyle/>
                    <a:p>
                      <a:r>
                        <a:rPr lang="en-US" dirty="0" smtClean="0"/>
                        <a:t>3</a:t>
                      </a:r>
                      <a:endParaRPr lang="en-US" dirty="0"/>
                    </a:p>
                  </a:txBody>
                  <a:tcPr/>
                </a:tc>
                <a:tc>
                  <a:txBody>
                    <a:bodyPr/>
                    <a:lstStyle/>
                    <a:p>
                      <a:r>
                        <a:rPr lang="en-US" dirty="0" smtClean="0"/>
                        <a:t>3</a:t>
                      </a:r>
                      <a:endParaRPr lang="en-US" dirty="0"/>
                    </a:p>
                  </a:txBody>
                  <a:tcPr/>
                </a:tc>
                <a:tc>
                  <a:txBody>
                    <a:bodyPr/>
                    <a:lstStyle/>
                    <a:p>
                      <a:r>
                        <a:rPr lang="en-US" dirty="0" smtClean="0"/>
                        <a:t>6</a:t>
                      </a:r>
                      <a:endParaRPr lang="en-US" dirty="0"/>
                    </a:p>
                  </a:txBody>
                  <a:tcPr/>
                </a:tc>
              </a:tr>
            </a:tbl>
          </a:graphicData>
        </a:graphic>
      </p:graphicFrame>
      <p:sp>
        <p:nvSpPr>
          <p:cNvPr id="12" name="TextBox 11"/>
          <p:cNvSpPr txBox="1"/>
          <p:nvPr/>
        </p:nvSpPr>
        <p:spPr>
          <a:xfrm>
            <a:off x="6103221" y="5833374"/>
            <a:ext cx="615636" cy="384721"/>
          </a:xfrm>
          <a:prstGeom prst="rect">
            <a:avLst/>
          </a:prstGeom>
          <a:solidFill>
            <a:srgbClr val="00B0F0"/>
          </a:solidFill>
        </p:spPr>
        <p:txBody>
          <a:bodyPr wrap="square" rtlCol="0">
            <a:spAutoFit/>
          </a:bodyPr>
          <a:lstStyle/>
          <a:p>
            <a:pPr algn="ctr"/>
            <a:r>
              <a:rPr lang="en-US" dirty="0" smtClean="0"/>
              <a:t>Jim</a:t>
            </a:r>
            <a:endParaRPr lang="en-US" dirty="0"/>
          </a:p>
        </p:txBody>
      </p:sp>
      <p:sp>
        <p:nvSpPr>
          <p:cNvPr id="13" name="TextBox 12"/>
          <p:cNvSpPr txBox="1"/>
          <p:nvPr/>
        </p:nvSpPr>
        <p:spPr>
          <a:xfrm>
            <a:off x="7390462" y="4780228"/>
            <a:ext cx="783048" cy="384721"/>
          </a:xfrm>
          <a:prstGeom prst="rect">
            <a:avLst/>
          </a:prstGeom>
          <a:solidFill>
            <a:srgbClr val="FFC000"/>
          </a:solidFill>
        </p:spPr>
        <p:txBody>
          <a:bodyPr wrap="square" rtlCol="0">
            <a:spAutoFit/>
          </a:bodyPr>
          <a:lstStyle/>
          <a:p>
            <a:pPr algn="ctr"/>
            <a:r>
              <a:rPr lang="en-US" dirty="0" smtClean="0"/>
              <a:t>Mary</a:t>
            </a:r>
            <a:endParaRPr lang="en-US" dirty="0"/>
          </a:p>
        </p:txBody>
      </p:sp>
      <p:pic>
        <p:nvPicPr>
          <p:cNvPr id="14" name="Picture 31" descr="eqbinaryasy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68103" y="4093911"/>
            <a:ext cx="29718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p:nvPr/>
        </p:nvSpPr>
        <p:spPr>
          <a:xfrm>
            <a:off x="7474168" y="3901551"/>
            <a:ext cx="615636" cy="384721"/>
          </a:xfrm>
          <a:prstGeom prst="rect">
            <a:avLst/>
          </a:prstGeom>
          <a:solidFill>
            <a:srgbClr val="00B0F0"/>
          </a:solidFill>
        </p:spPr>
        <p:txBody>
          <a:bodyPr wrap="square" rtlCol="0">
            <a:spAutoFit/>
          </a:bodyPr>
          <a:lstStyle/>
          <a:p>
            <a:pPr algn="ctr"/>
            <a:r>
              <a:rPr lang="en-US" dirty="0" smtClean="0"/>
              <a:t>Jack</a:t>
            </a:r>
            <a:endParaRPr lang="en-US" dirty="0"/>
          </a:p>
        </p:txBody>
      </p:sp>
      <p:sp>
        <p:nvSpPr>
          <p:cNvPr id="6" name="TextBox 5"/>
          <p:cNvSpPr txBox="1"/>
          <p:nvPr/>
        </p:nvSpPr>
        <p:spPr>
          <a:xfrm>
            <a:off x="10849528" y="5629087"/>
            <a:ext cx="1138590" cy="677108"/>
          </a:xfrm>
          <a:prstGeom prst="rect">
            <a:avLst/>
          </a:prstGeom>
          <a:noFill/>
        </p:spPr>
        <p:txBody>
          <a:bodyPr wrap="none" rtlCol="0">
            <a:spAutoFit/>
          </a:bodyPr>
          <a:lstStyle/>
          <a:p>
            <a:r>
              <a:rPr lang="en-US" dirty="0" smtClean="0"/>
              <a:t>Y=1, N=0;</a:t>
            </a:r>
          </a:p>
          <a:p>
            <a:r>
              <a:rPr lang="en-US" dirty="0" smtClean="0"/>
              <a:t>P=1, N=0;</a:t>
            </a:r>
            <a:endParaRPr lang="en-US" dirty="0"/>
          </a:p>
        </p:txBody>
      </p:sp>
      <p:grpSp>
        <p:nvGrpSpPr>
          <p:cNvPr id="27" name="Group 26"/>
          <p:cNvGrpSpPr/>
          <p:nvPr/>
        </p:nvGrpSpPr>
        <p:grpSpPr>
          <a:xfrm>
            <a:off x="2461526" y="909435"/>
            <a:ext cx="7008293" cy="1229915"/>
            <a:chOff x="2461526" y="909435"/>
            <a:chExt cx="7008293" cy="1229915"/>
          </a:xfrm>
        </p:grpSpPr>
        <p:grpSp>
          <p:nvGrpSpPr>
            <p:cNvPr id="16" name="Group 15"/>
            <p:cNvGrpSpPr/>
            <p:nvPr/>
          </p:nvGrpSpPr>
          <p:grpSpPr>
            <a:xfrm>
              <a:off x="2461526" y="1551715"/>
              <a:ext cx="2124096" cy="587635"/>
              <a:chOff x="2461526" y="1551715"/>
              <a:chExt cx="2124096" cy="587635"/>
            </a:xfrm>
          </p:grpSpPr>
          <p:sp>
            <p:nvSpPr>
              <p:cNvPr id="7" name="Freeform 6"/>
              <p:cNvSpPr/>
              <p:nvPr/>
            </p:nvSpPr>
            <p:spPr>
              <a:xfrm>
                <a:off x="2461526" y="1551715"/>
                <a:ext cx="423909" cy="533713"/>
              </a:xfrm>
              <a:custGeom>
                <a:avLst/>
                <a:gdLst>
                  <a:gd name="connsiteX0" fmla="*/ 156785 w 423909"/>
                  <a:gd name="connsiteY0" fmla="*/ 596 h 533713"/>
                  <a:gd name="connsiteX1" fmla="*/ 78392 w 423909"/>
                  <a:gd name="connsiteY1" fmla="*/ 63316 h 533713"/>
                  <a:gd name="connsiteX2" fmla="*/ 31357 w 423909"/>
                  <a:gd name="connsiteY2" fmla="*/ 94675 h 533713"/>
                  <a:gd name="connsiteX3" fmla="*/ 0 w 423909"/>
                  <a:gd name="connsiteY3" fmla="*/ 188755 h 533713"/>
                  <a:gd name="connsiteX4" fmla="*/ 15678 w 423909"/>
                  <a:gd name="connsiteY4" fmla="*/ 439633 h 533713"/>
                  <a:gd name="connsiteX5" fmla="*/ 47035 w 423909"/>
                  <a:gd name="connsiteY5" fmla="*/ 486673 h 533713"/>
                  <a:gd name="connsiteX6" fmla="*/ 141106 w 423909"/>
                  <a:gd name="connsiteY6" fmla="*/ 518033 h 533713"/>
                  <a:gd name="connsiteX7" fmla="*/ 188142 w 423909"/>
                  <a:gd name="connsiteY7" fmla="*/ 533713 h 533713"/>
                  <a:gd name="connsiteX8" fmla="*/ 360605 w 423909"/>
                  <a:gd name="connsiteY8" fmla="*/ 502353 h 533713"/>
                  <a:gd name="connsiteX9" fmla="*/ 391963 w 423909"/>
                  <a:gd name="connsiteY9" fmla="*/ 470993 h 533713"/>
                  <a:gd name="connsiteX10" fmla="*/ 423320 w 423909"/>
                  <a:gd name="connsiteY10" fmla="*/ 361234 h 533713"/>
                  <a:gd name="connsiteX11" fmla="*/ 407641 w 423909"/>
                  <a:gd name="connsiteY11" fmla="*/ 110355 h 533713"/>
                  <a:gd name="connsiteX12" fmla="*/ 266534 w 423909"/>
                  <a:gd name="connsiteY12" fmla="*/ 31956 h 533713"/>
                  <a:gd name="connsiteX13" fmla="*/ 156785 w 423909"/>
                  <a:gd name="connsiteY13" fmla="*/ 596 h 53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3909" h="533713">
                    <a:moveTo>
                      <a:pt x="156785" y="596"/>
                    </a:moveTo>
                    <a:cubicBezTo>
                      <a:pt x="125428" y="5823"/>
                      <a:pt x="105163" y="43236"/>
                      <a:pt x="78392" y="63316"/>
                    </a:cubicBezTo>
                    <a:cubicBezTo>
                      <a:pt x="63318" y="74623"/>
                      <a:pt x="41343" y="78695"/>
                      <a:pt x="31357" y="94675"/>
                    </a:cubicBezTo>
                    <a:cubicBezTo>
                      <a:pt x="13839" y="122707"/>
                      <a:pt x="0" y="188755"/>
                      <a:pt x="0" y="188755"/>
                    </a:cubicBezTo>
                    <a:cubicBezTo>
                      <a:pt x="5226" y="272381"/>
                      <a:pt x="2611" y="356869"/>
                      <a:pt x="15678" y="439633"/>
                    </a:cubicBezTo>
                    <a:cubicBezTo>
                      <a:pt x="18617" y="458247"/>
                      <a:pt x="31055" y="476685"/>
                      <a:pt x="47035" y="486673"/>
                    </a:cubicBezTo>
                    <a:cubicBezTo>
                      <a:pt x="75064" y="504193"/>
                      <a:pt x="109749" y="507580"/>
                      <a:pt x="141106" y="518033"/>
                    </a:cubicBezTo>
                    <a:lnTo>
                      <a:pt x="188142" y="533713"/>
                    </a:lnTo>
                    <a:cubicBezTo>
                      <a:pt x="245630" y="523260"/>
                      <a:pt x="304759" y="519538"/>
                      <a:pt x="360605" y="502353"/>
                    </a:cubicBezTo>
                    <a:cubicBezTo>
                      <a:pt x="374734" y="498005"/>
                      <a:pt x="384358" y="483669"/>
                      <a:pt x="391963" y="470993"/>
                    </a:cubicBezTo>
                    <a:cubicBezTo>
                      <a:pt x="401600" y="454929"/>
                      <a:pt x="420393" y="372944"/>
                      <a:pt x="423320" y="361234"/>
                    </a:cubicBezTo>
                    <a:cubicBezTo>
                      <a:pt x="418094" y="277608"/>
                      <a:pt x="435319" y="189441"/>
                      <a:pt x="407641" y="110355"/>
                    </a:cubicBezTo>
                    <a:cubicBezTo>
                      <a:pt x="395164" y="74702"/>
                      <a:pt x="307512" y="43665"/>
                      <a:pt x="266534" y="31956"/>
                    </a:cubicBezTo>
                    <a:cubicBezTo>
                      <a:pt x="245815" y="26036"/>
                      <a:pt x="188142" y="-4631"/>
                      <a:pt x="156785" y="596"/>
                    </a:cubicBezTo>
                    <a:close/>
                  </a:path>
                </a:pathLst>
              </a:custGeom>
              <a:solidFill>
                <a:srgbClr val="FFFFFF">
                  <a:alpha val="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Freeform 21"/>
              <p:cNvSpPr/>
              <p:nvPr/>
            </p:nvSpPr>
            <p:spPr>
              <a:xfrm>
                <a:off x="4161713" y="1605637"/>
                <a:ext cx="423909" cy="533713"/>
              </a:xfrm>
              <a:custGeom>
                <a:avLst/>
                <a:gdLst>
                  <a:gd name="connsiteX0" fmla="*/ 156785 w 423909"/>
                  <a:gd name="connsiteY0" fmla="*/ 596 h 533713"/>
                  <a:gd name="connsiteX1" fmla="*/ 78392 w 423909"/>
                  <a:gd name="connsiteY1" fmla="*/ 63316 h 533713"/>
                  <a:gd name="connsiteX2" fmla="*/ 31357 w 423909"/>
                  <a:gd name="connsiteY2" fmla="*/ 94675 h 533713"/>
                  <a:gd name="connsiteX3" fmla="*/ 0 w 423909"/>
                  <a:gd name="connsiteY3" fmla="*/ 188755 h 533713"/>
                  <a:gd name="connsiteX4" fmla="*/ 15678 w 423909"/>
                  <a:gd name="connsiteY4" fmla="*/ 439633 h 533713"/>
                  <a:gd name="connsiteX5" fmla="*/ 47035 w 423909"/>
                  <a:gd name="connsiteY5" fmla="*/ 486673 h 533713"/>
                  <a:gd name="connsiteX6" fmla="*/ 141106 w 423909"/>
                  <a:gd name="connsiteY6" fmla="*/ 518033 h 533713"/>
                  <a:gd name="connsiteX7" fmla="*/ 188142 w 423909"/>
                  <a:gd name="connsiteY7" fmla="*/ 533713 h 533713"/>
                  <a:gd name="connsiteX8" fmla="*/ 360605 w 423909"/>
                  <a:gd name="connsiteY8" fmla="*/ 502353 h 533713"/>
                  <a:gd name="connsiteX9" fmla="*/ 391963 w 423909"/>
                  <a:gd name="connsiteY9" fmla="*/ 470993 h 533713"/>
                  <a:gd name="connsiteX10" fmla="*/ 423320 w 423909"/>
                  <a:gd name="connsiteY10" fmla="*/ 361234 h 533713"/>
                  <a:gd name="connsiteX11" fmla="*/ 407641 w 423909"/>
                  <a:gd name="connsiteY11" fmla="*/ 110355 h 533713"/>
                  <a:gd name="connsiteX12" fmla="*/ 266534 w 423909"/>
                  <a:gd name="connsiteY12" fmla="*/ 31956 h 533713"/>
                  <a:gd name="connsiteX13" fmla="*/ 156785 w 423909"/>
                  <a:gd name="connsiteY13" fmla="*/ 596 h 53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3909" h="533713">
                    <a:moveTo>
                      <a:pt x="156785" y="596"/>
                    </a:moveTo>
                    <a:cubicBezTo>
                      <a:pt x="125428" y="5823"/>
                      <a:pt x="105163" y="43236"/>
                      <a:pt x="78392" y="63316"/>
                    </a:cubicBezTo>
                    <a:cubicBezTo>
                      <a:pt x="63318" y="74623"/>
                      <a:pt x="41343" y="78695"/>
                      <a:pt x="31357" y="94675"/>
                    </a:cubicBezTo>
                    <a:cubicBezTo>
                      <a:pt x="13839" y="122707"/>
                      <a:pt x="0" y="188755"/>
                      <a:pt x="0" y="188755"/>
                    </a:cubicBezTo>
                    <a:cubicBezTo>
                      <a:pt x="5226" y="272381"/>
                      <a:pt x="2611" y="356869"/>
                      <a:pt x="15678" y="439633"/>
                    </a:cubicBezTo>
                    <a:cubicBezTo>
                      <a:pt x="18617" y="458247"/>
                      <a:pt x="31055" y="476685"/>
                      <a:pt x="47035" y="486673"/>
                    </a:cubicBezTo>
                    <a:cubicBezTo>
                      <a:pt x="75064" y="504193"/>
                      <a:pt x="109749" y="507580"/>
                      <a:pt x="141106" y="518033"/>
                    </a:cubicBezTo>
                    <a:lnTo>
                      <a:pt x="188142" y="533713"/>
                    </a:lnTo>
                    <a:cubicBezTo>
                      <a:pt x="245630" y="523260"/>
                      <a:pt x="304759" y="519538"/>
                      <a:pt x="360605" y="502353"/>
                    </a:cubicBezTo>
                    <a:cubicBezTo>
                      <a:pt x="374734" y="498005"/>
                      <a:pt x="384358" y="483669"/>
                      <a:pt x="391963" y="470993"/>
                    </a:cubicBezTo>
                    <a:cubicBezTo>
                      <a:pt x="401600" y="454929"/>
                      <a:pt x="420393" y="372944"/>
                      <a:pt x="423320" y="361234"/>
                    </a:cubicBezTo>
                    <a:cubicBezTo>
                      <a:pt x="418094" y="277608"/>
                      <a:pt x="435319" y="189441"/>
                      <a:pt x="407641" y="110355"/>
                    </a:cubicBezTo>
                    <a:cubicBezTo>
                      <a:pt x="395164" y="74702"/>
                      <a:pt x="307512" y="43665"/>
                      <a:pt x="266534" y="31956"/>
                    </a:cubicBezTo>
                    <a:cubicBezTo>
                      <a:pt x="245815" y="26036"/>
                      <a:pt x="188142" y="-4631"/>
                      <a:pt x="156785" y="596"/>
                    </a:cubicBezTo>
                    <a:close/>
                  </a:path>
                </a:pathLst>
              </a:custGeom>
              <a:solidFill>
                <a:srgbClr val="FFFFFF">
                  <a:alpha val="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Freeform 24"/>
            <p:cNvSpPr/>
            <p:nvPr/>
          </p:nvSpPr>
          <p:spPr>
            <a:xfrm>
              <a:off x="2728060" y="909435"/>
              <a:ext cx="6741759" cy="988495"/>
            </a:xfrm>
            <a:custGeom>
              <a:avLst/>
              <a:gdLst>
                <a:gd name="connsiteX0" fmla="*/ 0 w 6741759"/>
                <a:gd name="connsiteY0" fmla="*/ 611516 h 988495"/>
                <a:gd name="connsiteX1" fmla="*/ 203821 w 6741759"/>
                <a:gd name="connsiteY1" fmla="*/ 329278 h 988495"/>
                <a:gd name="connsiteX2" fmla="*/ 344928 w 6741759"/>
                <a:gd name="connsiteY2" fmla="*/ 250878 h 988495"/>
                <a:gd name="connsiteX3" fmla="*/ 423320 w 6741759"/>
                <a:gd name="connsiteY3" fmla="*/ 203839 h 988495"/>
                <a:gd name="connsiteX4" fmla="*/ 470356 w 6741759"/>
                <a:gd name="connsiteY4" fmla="*/ 172479 h 988495"/>
                <a:gd name="connsiteX5" fmla="*/ 533070 w 6741759"/>
                <a:gd name="connsiteY5" fmla="*/ 156799 h 988495"/>
                <a:gd name="connsiteX6" fmla="*/ 689855 w 6741759"/>
                <a:gd name="connsiteY6" fmla="*/ 125439 h 988495"/>
                <a:gd name="connsiteX7" fmla="*/ 1175889 w 6741759"/>
                <a:gd name="connsiteY7" fmla="*/ 141119 h 988495"/>
                <a:gd name="connsiteX8" fmla="*/ 1269960 w 6741759"/>
                <a:gd name="connsiteY8" fmla="*/ 188159 h 988495"/>
                <a:gd name="connsiteX9" fmla="*/ 1332674 w 6741759"/>
                <a:gd name="connsiteY9" fmla="*/ 219518 h 988495"/>
                <a:gd name="connsiteX10" fmla="*/ 1379709 w 6741759"/>
                <a:gd name="connsiteY10" fmla="*/ 266558 h 988495"/>
                <a:gd name="connsiteX11" fmla="*/ 1411066 w 6741759"/>
                <a:gd name="connsiteY11" fmla="*/ 313598 h 988495"/>
                <a:gd name="connsiteX12" fmla="*/ 1458102 w 6741759"/>
                <a:gd name="connsiteY12" fmla="*/ 344958 h 988495"/>
                <a:gd name="connsiteX13" fmla="*/ 1520816 w 6741759"/>
                <a:gd name="connsiteY13" fmla="*/ 439037 h 988495"/>
                <a:gd name="connsiteX14" fmla="*/ 1552173 w 6741759"/>
                <a:gd name="connsiteY14" fmla="*/ 486077 h 988495"/>
                <a:gd name="connsiteX15" fmla="*/ 1567851 w 6741759"/>
                <a:gd name="connsiteY15" fmla="*/ 533117 h 988495"/>
                <a:gd name="connsiteX16" fmla="*/ 1599208 w 6741759"/>
                <a:gd name="connsiteY16" fmla="*/ 580156 h 988495"/>
                <a:gd name="connsiteX17" fmla="*/ 1614887 w 6741759"/>
                <a:gd name="connsiteY17" fmla="*/ 642876 h 988495"/>
                <a:gd name="connsiteX18" fmla="*/ 1646244 w 6741759"/>
                <a:gd name="connsiteY18" fmla="*/ 517437 h 988495"/>
                <a:gd name="connsiteX19" fmla="*/ 1708958 w 6741759"/>
                <a:gd name="connsiteY19" fmla="*/ 423357 h 988495"/>
                <a:gd name="connsiteX20" fmla="*/ 1755993 w 6741759"/>
                <a:gd name="connsiteY20" fmla="*/ 329278 h 988495"/>
                <a:gd name="connsiteX21" fmla="*/ 1803029 w 6741759"/>
                <a:gd name="connsiteY21" fmla="*/ 282238 h 988495"/>
                <a:gd name="connsiteX22" fmla="*/ 1881421 w 6741759"/>
                <a:gd name="connsiteY22" fmla="*/ 172479 h 988495"/>
                <a:gd name="connsiteX23" fmla="*/ 1928457 w 6741759"/>
                <a:gd name="connsiteY23" fmla="*/ 156799 h 988495"/>
                <a:gd name="connsiteX24" fmla="*/ 2022528 w 6741759"/>
                <a:gd name="connsiteY24" fmla="*/ 94079 h 988495"/>
                <a:gd name="connsiteX25" fmla="*/ 2179313 w 6741759"/>
                <a:gd name="connsiteY25" fmla="*/ 47039 h 988495"/>
                <a:gd name="connsiteX26" fmla="*/ 2226349 w 6741759"/>
                <a:gd name="connsiteY26" fmla="*/ 31360 h 988495"/>
                <a:gd name="connsiteX27" fmla="*/ 2586954 w 6741759"/>
                <a:gd name="connsiteY27" fmla="*/ 0 h 988495"/>
                <a:gd name="connsiteX28" fmla="*/ 3386558 w 6741759"/>
                <a:gd name="connsiteY28" fmla="*/ 15680 h 988495"/>
                <a:gd name="connsiteX29" fmla="*/ 3433594 w 6741759"/>
                <a:gd name="connsiteY29" fmla="*/ 31360 h 988495"/>
                <a:gd name="connsiteX30" fmla="*/ 3668771 w 6741759"/>
                <a:gd name="connsiteY30" fmla="*/ 47039 h 988495"/>
                <a:gd name="connsiteX31" fmla="*/ 3966663 w 6741759"/>
                <a:gd name="connsiteY31" fmla="*/ 78399 h 988495"/>
                <a:gd name="connsiteX32" fmla="*/ 4045056 w 6741759"/>
                <a:gd name="connsiteY32" fmla="*/ 94079 h 988495"/>
                <a:gd name="connsiteX33" fmla="*/ 4139127 w 6741759"/>
                <a:gd name="connsiteY33" fmla="*/ 109759 h 988495"/>
                <a:gd name="connsiteX34" fmla="*/ 4295912 w 6741759"/>
                <a:gd name="connsiteY34" fmla="*/ 172479 h 988495"/>
                <a:gd name="connsiteX35" fmla="*/ 4484054 w 6741759"/>
                <a:gd name="connsiteY35" fmla="*/ 219518 h 988495"/>
                <a:gd name="connsiteX36" fmla="*/ 4656517 w 6741759"/>
                <a:gd name="connsiteY36" fmla="*/ 266558 h 988495"/>
                <a:gd name="connsiteX37" fmla="*/ 4876017 w 6741759"/>
                <a:gd name="connsiteY37" fmla="*/ 313598 h 988495"/>
                <a:gd name="connsiteX38" fmla="*/ 4938731 w 6741759"/>
                <a:gd name="connsiteY38" fmla="*/ 329278 h 988495"/>
                <a:gd name="connsiteX39" fmla="*/ 5173908 w 6741759"/>
                <a:gd name="connsiteY39" fmla="*/ 344958 h 988495"/>
                <a:gd name="connsiteX40" fmla="*/ 5252301 w 6741759"/>
                <a:gd name="connsiteY40" fmla="*/ 376318 h 988495"/>
                <a:gd name="connsiteX41" fmla="*/ 5393407 w 6741759"/>
                <a:gd name="connsiteY41" fmla="*/ 423357 h 988495"/>
                <a:gd name="connsiteX42" fmla="*/ 5503157 w 6741759"/>
                <a:gd name="connsiteY42" fmla="*/ 486077 h 988495"/>
                <a:gd name="connsiteX43" fmla="*/ 5597228 w 6741759"/>
                <a:gd name="connsiteY43" fmla="*/ 517437 h 988495"/>
                <a:gd name="connsiteX44" fmla="*/ 5738334 w 6741759"/>
                <a:gd name="connsiteY44" fmla="*/ 564476 h 988495"/>
                <a:gd name="connsiteX45" fmla="*/ 5832406 w 6741759"/>
                <a:gd name="connsiteY45" fmla="*/ 595836 h 988495"/>
                <a:gd name="connsiteX46" fmla="*/ 5957834 w 6741759"/>
                <a:gd name="connsiteY46" fmla="*/ 627196 h 988495"/>
                <a:gd name="connsiteX47" fmla="*/ 6004869 w 6741759"/>
                <a:gd name="connsiteY47" fmla="*/ 658556 h 988495"/>
                <a:gd name="connsiteX48" fmla="*/ 6067583 w 6741759"/>
                <a:gd name="connsiteY48" fmla="*/ 674236 h 988495"/>
                <a:gd name="connsiteX49" fmla="*/ 6161654 w 6741759"/>
                <a:gd name="connsiteY49" fmla="*/ 705596 h 988495"/>
                <a:gd name="connsiteX50" fmla="*/ 6224368 w 6741759"/>
                <a:gd name="connsiteY50" fmla="*/ 721275 h 988495"/>
                <a:gd name="connsiteX51" fmla="*/ 6318439 w 6741759"/>
                <a:gd name="connsiteY51" fmla="*/ 752635 h 988495"/>
                <a:gd name="connsiteX52" fmla="*/ 6365475 w 6741759"/>
                <a:gd name="connsiteY52" fmla="*/ 768315 h 988495"/>
                <a:gd name="connsiteX53" fmla="*/ 6443867 w 6741759"/>
                <a:gd name="connsiteY53" fmla="*/ 783995 h 988495"/>
                <a:gd name="connsiteX54" fmla="*/ 6522260 w 6741759"/>
                <a:gd name="connsiteY54" fmla="*/ 831035 h 988495"/>
                <a:gd name="connsiteX55" fmla="*/ 6569295 w 6741759"/>
                <a:gd name="connsiteY55" fmla="*/ 846715 h 988495"/>
                <a:gd name="connsiteX56" fmla="*/ 6600652 w 6741759"/>
                <a:gd name="connsiteY56" fmla="*/ 893754 h 988495"/>
                <a:gd name="connsiteX57" fmla="*/ 6694723 w 6741759"/>
                <a:gd name="connsiteY57" fmla="*/ 940794 h 988495"/>
                <a:gd name="connsiteX58" fmla="*/ 6741759 w 6741759"/>
                <a:gd name="connsiteY58" fmla="*/ 987834 h 988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741759" h="988495">
                  <a:moveTo>
                    <a:pt x="0" y="611516"/>
                  </a:moveTo>
                  <a:cubicBezTo>
                    <a:pt x="32935" y="562109"/>
                    <a:pt x="139526" y="387734"/>
                    <a:pt x="203821" y="329278"/>
                  </a:cubicBezTo>
                  <a:cubicBezTo>
                    <a:pt x="324662" y="219413"/>
                    <a:pt x="256430" y="295131"/>
                    <a:pt x="344928" y="250878"/>
                  </a:cubicBezTo>
                  <a:cubicBezTo>
                    <a:pt x="372184" y="237249"/>
                    <a:pt x="397479" y="219991"/>
                    <a:pt x="423320" y="203839"/>
                  </a:cubicBezTo>
                  <a:cubicBezTo>
                    <a:pt x="439299" y="193851"/>
                    <a:pt x="453036" y="179903"/>
                    <a:pt x="470356" y="172479"/>
                  </a:cubicBezTo>
                  <a:cubicBezTo>
                    <a:pt x="490162" y="163990"/>
                    <a:pt x="512351" y="162719"/>
                    <a:pt x="533070" y="156799"/>
                  </a:cubicBezTo>
                  <a:cubicBezTo>
                    <a:pt x="642528" y="125522"/>
                    <a:pt x="502554" y="152199"/>
                    <a:pt x="689855" y="125439"/>
                  </a:cubicBezTo>
                  <a:cubicBezTo>
                    <a:pt x="851866" y="130666"/>
                    <a:pt x="1014073" y="131600"/>
                    <a:pt x="1175889" y="141119"/>
                  </a:cubicBezTo>
                  <a:cubicBezTo>
                    <a:pt x="1215944" y="143475"/>
                    <a:pt x="1237516" y="169618"/>
                    <a:pt x="1269960" y="188159"/>
                  </a:cubicBezTo>
                  <a:cubicBezTo>
                    <a:pt x="1290253" y="199756"/>
                    <a:pt x="1311769" y="209065"/>
                    <a:pt x="1332674" y="219518"/>
                  </a:cubicBezTo>
                  <a:cubicBezTo>
                    <a:pt x="1348352" y="235198"/>
                    <a:pt x="1365515" y="249523"/>
                    <a:pt x="1379709" y="266558"/>
                  </a:cubicBezTo>
                  <a:cubicBezTo>
                    <a:pt x="1391772" y="281035"/>
                    <a:pt x="1397742" y="300272"/>
                    <a:pt x="1411066" y="313598"/>
                  </a:cubicBezTo>
                  <a:cubicBezTo>
                    <a:pt x="1424390" y="326923"/>
                    <a:pt x="1442423" y="334505"/>
                    <a:pt x="1458102" y="344958"/>
                  </a:cubicBezTo>
                  <a:lnTo>
                    <a:pt x="1520816" y="439037"/>
                  </a:lnTo>
                  <a:lnTo>
                    <a:pt x="1552173" y="486077"/>
                  </a:lnTo>
                  <a:cubicBezTo>
                    <a:pt x="1557399" y="501757"/>
                    <a:pt x="1560460" y="518334"/>
                    <a:pt x="1567851" y="533117"/>
                  </a:cubicBezTo>
                  <a:cubicBezTo>
                    <a:pt x="1576278" y="549972"/>
                    <a:pt x="1591785" y="562835"/>
                    <a:pt x="1599208" y="580156"/>
                  </a:cubicBezTo>
                  <a:cubicBezTo>
                    <a:pt x="1607696" y="599964"/>
                    <a:pt x="1609661" y="621969"/>
                    <a:pt x="1614887" y="642876"/>
                  </a:cubicBezTo>
                  <a:cubicBezTo>
                    <a:pt x="1625339" y="601063"/>
                    <a:pt x="1622338" y="553299"/>
                    <a:pt x="1646244" y="517437"/>
                  </a:cubicBezTo>
                  <a:lnTo>
                    <a:pt x="1708958" y="423357"/>
                  </a:lnTo>
                  <a:cubicBezTo>
                    <a:pt x="1724671" y="376213"/>
                    <a:pt x="1722223" y="369806"/>
                    <a:pt x="1755993" y="329278"/>
                  </a:cubicBezTo>
                  <a:cubicBezTo>
                    <a:pt x="1770188" y="312243"/>
                    <a:pt x="1788834" y="299273"/>
                    <a:pt x="1803029" y="282238"/>
                  </a:cubicBezTo>
                  <a:cubicBezTo>
                    <a:pt x="1829026" y="251038"/>
                    <a:pt x="1850612" y="198155"/>
                    <a:pt x="1881421" y="172479"/>
                  </a:cubicBezTo>
                  <a:cubicBezTo>
                    <a:pt x="1894117" y="161898"/>
                    <a:pt x="1912778" y="162026"/>
                    <a:pt x="1928457" y="156799"/>
                  </a:cubicBezTo>
                  <a:cubicBezTo>
                    <a:pt x="1959814" y="135892"/>
                    <a:pt x="1986775" y="105998"/>
                    <a:pt x="2022528" y="94079"/>
                  </a:cubicBezTo>
                  <a:cubicBezTo>
                    <a:pt x="2246026" y="19573"/>
                    <a:pt x="2013484" y="94422"/>
                    <a:pt x="2179313" y="47039"/>
                  </a:cubicBezTo>
                  <a:cubicBezTo>
                    <a:pt x="2195204" y="42498"/>
                    <a:pt x="2210047" y="34077"/>
                    <a:pt x="2226349" y="31360"/>
                  </a:cubicBezTo>
                  <a:cubicBezTo>
                    <a:pt x="2315526" y="16496"/>
                    <a:pt x="2513740" y="5230"/>
                    <a:pt x="2586954" y="0"/>
                  </a:cubicBezTo>
                  <a:lnTo>
                    <a:pt x="3386558" y="15680"/>
                  </a:lnTo>
                  <a:cubicBezTo>
                    <a:pt x="3403074" y="16292"/>
                    <a:pt x="3417168" y="29535"/>
                    <a:pt x="3433594" y="31360"/>
                  </a:cubicBezTo>
                  <a:cubicBezTo>
                    <a:pt x="3511680" y="40037"/>
                    <a:pt x="3590419" y="41235"/>
                    <a:pt x="3668771" y="47039"/>
                  </a:cubicBezTo>
                  <a:cubicBezTo>
                    <a:pt x="3795900" y="56457"/>
                    <a:pt x="3852068" y="59298"/>
                    <a:pt x="3966663" y="78399"/>
                  </a:cubicBezTo>
                  <a:cubicBezTo>
                    <a:pt x="3992949" y="82780"/>
                    <a:pt x="4018837" y="89312"/>
                    <a:pt x="4045056" y="94079"/>
                  </a:cubicBezTo>
                  <a:cubicBezTo>
                    <a:pt x="4076333" y="99766"/>
                    <a:pt x="4108287" y="102048"/>
                    <a:pt x="4139127" y="109759"/>
                  </a:cubicBezTo>
                  <a:cubicBezTo>
                    <a:pt x="4277790" y="144428"/>
                    <a:pt x="4187782" y="129223"/>
                    <a:pt x="4295912" y="172479"/>
                  </a:cubicBezTo>
                  <a:cubicBezTo>
                    <a:pt x="4384649" y="207977"/>
                    <a:pt x="4391514" y="204094"/>
                    <a:pt x="4484054" y="219518"/>
                  </a:cubicBezTo>
                  <a:cubicBezTo>
                    <a:pt x="4651883" y="286656"/>
                    <a:pt x="4467002" y="219175"/>
                    <a:pt x="4656517" y="266558"/>
                  </a:cubicBezTo>
                  <a:cubicBezTo>
                    <a:pt x="4879922" y="322415"/>
                    <a:pt x="4603876" y="279577"/>
                    <a:pt x="4876017" y="313598"/>
                  </a:cubicBezTo>
                  <a:cubicBezTo>
                    <a:pt x="4896922" y="318825"/>
                    <a:pt x="4917301" y="327022"/>
                    <a:pt x="4938731" y="329278"/>
                  </a:cubicBezTo>
                  <a:cubicBezTo>
                    <a:pt x="5016866" y="337503"/>
                    <a:pt x="5096211" y="333302"/>
                    <a:pt x="5173908" y="344958"/>
                  </a:cubicBezTo>
                  <a:cubicBezTo>
                    <a:pt x="5201741" y="349133"/>
                    <a:pt x="5225601" y="367417"/>
                    <a:pt x="5252301" y="376318"/>
                  </a:cubicBezTo>
                  <a:cubicBezTo>
                    <a:pt x="5342130" y="406263"/>
                    <a:pt x="5295255" y="374276"/>
                    <a:pt x="5393407" y="423357"/>
                  </a:cubicBezTo>
                  <a:cubicBezTo>
                    <a:pt x="5506538" y="479928"/>
                    <a:pt x="5365729" y="431101"/>
                    <a:pt x="5503157" y="486077"/>
                  </a:cubicBezTo>
                  <a:cubicBezTo>
                    <a:pt x="5533846" y="498354"/>
                    <a:pt x="5566165" y="506140"/>
                    <a:pt x="5597228" y="517437"/>
                  </a:cubicBezTo>
                  <a:cubicBezTo>
                    <a:pt x="5844226" y="607262"/>
                    <a:pt x="5534542" y="503333"/>
                    <a:pt x="5738334" y="564476"/>
                  </a:cubicBezTo>
                  <a:cubicBezTo>
                    <a:pt x="5769994" y="573975"/>
                    <a:pt x="5800339" y="587819"/>
                    <a:pt x="5832406" y="595836"/>
                  </a:cubicBezTo>
                  <a:lnTo>
                    <a:pt x="5957834" y="627196"/>
                  </a:lnTo>
                  <a:cubicBezTo>
                    <a:pt x="5973512" y="637649"/>
                    <a:pt x="5987549" y="651133"/>
                    <a:pt x="6004869" y="658556"/>
                  </a:cubicBezTo>
                  <a:cubicBezTo>
                    <a:pt x="6024675" y="667045"/>
                    <a:pt x="6046944" y="668044"/>
                    <a:pt x="6067583" y="674236"/>
                  </a:cubicBezTo>
                  <a:cubicBezTo>
                    <a:pt x="6099242" y="683735"/>
                    <a:pt x="6129587" y="697579"/>
                    <a:pt x="6161654" y="705596"/>
                  </a:cubicBezTo>
                  <a:cubicBezTo>
                    <a:pt x="6182559" y="710822"/>
                    <a:pt x="6203729" y="715083"/>
                    <a:pt x="6224368" y="721275"/>
                  </a:cubicBezTo>
                  <a:cubicBezTo>
                    <a:pt x="6256027" y="730774"/>
                    <a:pt x="6287082" y="742182"/>
                    <a:pt x="6318439" y="752635"/>
                  </a:cubicBezTo>
                  <a:cubicBezTo>
                    <a:pt x="6334118" y="757862"/>
                    <a:pt x="6349269" y="765073"/>
                    <a:pt x="6365475" y="768315"/>
                  </a:cubicBezTo>
                  <a:lnTo>
                    <a:pt x="6443867" y="783995"/>
                  </a:lnTo>
                  <a:cubicBezTo>
                    <a:pt x="6469998" y="799675"/>
                    <a:pt x="6495003" y="817405"/>
                    <a:pt x="6522260" y="831035"/>
                  </a:cubicBezTo>
                  <a:cubicBezTo>
                    <a:pt x="6537042" y="838426"/>
                    <a:pt x="6556390" y="836390"/>
                    <a:pt x="6569295" y="846715"/>
                  </a:cubicBezTo>
                  <a:cubicBezTo>
                    <a:pt x="6584009" y="858487"/>
                    <a:pt x="6587328" y="880429"/>
                    <a:pt x="6600652" y="893754"/>
                  </a:cubicBezTo>
                  <a:cubicBezTo>
                    <a:pt x="6631045" y="924150"/>
                    <a:pt x="6656467" y="928041"/>
                    <a:pt x="6694723" y="940794"/>
                  </a:cubicBezTo>
                  <a:cubicBezTo>
                    <a:pt x="6713707" y="997750"/>
                    <a:pt x="6693874" y="987834"/>
                    <a:pt x="6741759" y="987834"/>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31" name="Group 30"/>
          <p:cNvGrpSpPr/>
          <p:nvPr/>
        </p:nvGrpSpPr>
        <p:grpSpPr>
          <a:xfrm>
            <a:off x="3225387" y="1547316"/>
            <a:ext cx="6730466" cy="1118268"/>
            <a:chOff x="3225387" y="1547316"/>
            <a:chExt cx="6730466" cy="1118268"/>
          </a:xfrm>
        </p:grpSpPr>
        <p:grpSp>
          <p:nvGrpSpPr>
            <p:cNvPr id="17" name="Group 16"/>
            <p:cNvGrpSpPr/>
            <p:nvPr/>
          </p:nvGrpSpPr>
          <p:grpSpPr>
            <a:xfrm>
              <a:off x="3225387" y="1547316"/>
              <a:ext cx="4151009" cy="607714"/>
              <a:chOff x="3225387" y="1547316"/>
              <a:chExt cx="4151009" cy="607714"/>
            </a:xfrm>
          </p:grpSpPr>
          <p:sp>
            <p:nvSpPr>
              <p:cNvPr id="23" name="Freeform 22"/>
              <p:cNvSpPr/>
              <p:nvPr/>
            </p:nvSpPr>
            <p:spPr>
              <a:xfrm>
                <a:off x="3225387" y="1594356"/>
                <a:ext cx="423909" cy="533713"/>
              </a:xfrm>
              <a:custGeom>
                <a:avLst/>
                <a:gdLst>
                  <a:gd name="connsiteX0" fmla="*/ 156785 w 423909"/>
                  <a:gd name="connsiteY0" fmla="*/ 596 h 533713"/>
                  <a:gd name="connsiteX1" fmla="*/ 78392 w 423909"/>
                  <a:gd name="connsiteY1" fmla="*/ 63316 h 533713"/>
                  <a:gd name="connsiteX2" fmla="*/ 31357 w 423909"/>
                  <a:gd name="connsiteY2" fmla="*/ 94675 h 533713"/>
                  <a:gd name="connsiteX3" fmla="*/ 0 w 423909"/>
                  <a:gd name="connsiteY3" fmla="*/ 188755 h 533713"/>
                  <a:gd name="connsiteX4" fmla="*/ 15678 w 423909"/>
                  <a:gd name="connsiteY4" fmla="*/ 439633 h 533713"/>
                  <a:gd name="connsiteX5" fmla="*/ 47035 w 423909"/>
                  <a:gd name="connsiteY5" fmla="*/ 486673 h 533713"/>
                  <a:gd name="connsiteX6" fmla="*/ 141106 w 423909"/>
                  <a:gd name="connsiteY6" fmla="*/ 518033 h 533713"/>
                  <a:gd name="connsiteX7" fmla="*/ 188142 w 423909"/>
                  <a:gd name="connsiteY7" fmla="*/ 533713 h 533713"/>
                  <a:gd name="connsiteX8" fmla="*/ 360605 w 423909"/>
                  <a:gd name="connsiteY8" fmla="*/ 502353 h 533713"/>
                  <a:gd name="connsiteX9" fmla="*/ 391963 w 423909"/>
                  <a:gd name="connsiteY9" fmla="*/ 470993 h 533713"/>
                  <a:gd name="connsiteX10" fmla="*/ 423320 w 423909"/>
                  <a:gd name="connsiteY10" fmla="*/ 361234 h 533713"/>
                  <a:gd name="connsiteX11" fmla="*/ 407641 w 423909"/>
                  <a:gd name="connsiteY11" fmla="*/ 110355 h 533713"/>
                  <a:gd name="connsiteX12" fmla="*/ 266534 w 423909"/>
                  <a:gd name="connsiteY12" fmla="*/ 31956 h 533713"/>
                  <a:gd name="connsiteX13" fmla="*/ 156785 w 423909"/>
                  <a:gd name="connsiteY13" fmla="*/ 596 h 53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3909" h="533713">
                    <a:moveTo>
                      <a:pt x="156785" y="596"/>
                    </a:moveTo>
                    <a:cubicBezTo>
                      <a:pt x="125428" y="5823"/>
                      <a:pt x="105163" y="43236"/>
                      <a:pt x="78392" y="63316"/>
                    </a:cubicBezTo>
                    <a:cubicBezTo>
                      <a:pt x="63318" y="74623"/>
                      <a:pt x="41343" y="78695"/>
                      <a:pt x="31357" y="94675"/>
                    </a:cubicBezTo>
                    <a:cubicBezTo>
                      <a:pt x="13839" y="122707"/>
                      <a:pt x="0" y="188755"/>
                      <a:pt x="0" y="188755"/>
                    </a:cubicBezTo>
                    <a:cubicBezTo>
                      <a:pt x="5226" y="272381"/>
                      <a:pt x="2611" y="356869"/>
                      <a:pt x="15678" y="439633"/>
                    </a:cubicBezTo>
                    <a:cubicBezTo>
                      <a:pt x="18617" y="458247"/>
                      <a:pt x="31055" y="476685"/>
                      <a:pt x="47035" y="486673"/>
                    </a:cubicBezTo>
                    <a:cubicBezTo>
                      <a:pt x="75064" y="504193"/>
                      <a:pt x="109749" y="507580"/>
                      <a:pt x="141106" y="518033"/>
                    </a:cubicBezTo>
                    <a:lnTo>
                      <a:pt x="188142" y="533713"/>
                    </a:lnTo>
                    <a:cubicBezTo>
                      <a:pt x="245630" y="523260"/>
                      <a:pt x="304759" y="519538"/>
                      <a:pt x="360605" y="502353"/>
                    </a:cubicBezTo>
                    <a:cubicBezTo>
                      <a:pt x="374734" y="498005"/>
                      <a:pt x="384358" y="483669"/>
                      <a:pt x="391963" y="470993"/>
                    </a:cubicBezTo>
                    <a:cubicBezTo>
                      <a:pt x="401600" y="454929"/>
                      <a:pt x="420393" y="372944"/>
                      <a:pt x="423320" y="361234"/>
                    </a:cubicBezTo>
                    <a:cubicBezTo>
                      <a:pt x="418094" y="277608"/>
                      <a:pt x="435319" y="189441"/>
                      <a:pt x="407641" y="110355"/>
                    </a:cubicBezTo>
                    <a:cubicBezTo>
                      <a:pt x="395164" y="74702"/>
                      <a:pt x="307512" y="43665"/>
                      <a:pt x="266534" y="31956"/>
                    </a:cubicBezTo>
                    <a:cubicBezTo>
                      <a:pt x="245815" y="26036"/>
                      <a:pt x="188142" y="-4631"/>
                      <a:pt x="156785" y="596"/>
                    </a:cubicBezTo>
                    <a:close/>
                  </a:path>
                </a:pathLst>
              </a:custGeom>
              <a:solidFill>
                <a:srgbClr val="FFFFFF">
                  <a:alpha val="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Freeform 23"/>
              <p:cNvSpPr/>
              <p:nvPr/>
            </p:nvSpPr>
            <p:spPr>
              <a:xfrm>
                <a:off x="6952487" y="1621317"/>
                <a:ext cx="423909" cy="533713"/>
              </a:xfrm>
              <a:custGeom>
                <a:avLst/>
                <a:gdLst>
                  <a:gd name="connsiteX0" fmla="*/ 156785 w 423909"/>
                  <a:gd name="connsiteY0" fmla="*/ 596 h 533713"/>
                  <a:gd name="connsiteX1" fmla="*/ 78392 w 423909"/>
                  <a:gd name="connsiteY1" fmla="*/ 63316 h 533713"/>
                  <a:gd name="connsiteX2" fmla="*/ 31357 w 423909"/>
                  <a:gd name="connsiteY2" fmla="*/ 94675 h 533713"/>
                  <a:gd name="connsiteX3" fmla="*/ 0 w 423909"/>
                  <a:gd name="connsiteY3" fmla="*/ 188755 h 533713"/>
                  <a:gd name="connsiteX4" fmla="*/ 15678 w 423909"/>
                  <a:gd name="connsiteY4" fmla="*/ 439633 h 533713"/>
                  <a:gd name="connsiteX5" fmla="*/ 47035 w 423909"/>
                  <a:gd name="connsiteY5" fmla="*/ 486673 h 533713"/>
                  <a:gd name="connsiteX6" fmla="*/ 141106 w 423909"/>
                  <a:gd name="connsiteY6" fmla="*/ 518033 h 533713"/>
                  <a:gd name="connsiteX7" fmla="*/ 188142 w 423909"/>
                  <a:gd name="connsiteY7" fmla="*/ 533713 h 533713"/>
                  <a:gd name="connsiteX8" fmla="*/ 360605 w 423909"/>
                  <a:gd name="connsiteY8" fmla="*/ 502353 h 533713"/>
                  <a:gd name="connsiteX9" fmla="*/ 391963 w 423909"/>
                  <a:gd name="connsiteY9" fmla="*/ 470993 h 533713"/>
                  <a:gd name="connsiteX10" fmla="*/ 423320 w 423909"/>
                  <a:gd name="connsiteY10" fmla="*/ 361234 h 533713"/>
                  <a:gd name="connsiteX11" fmla="*/ 407641 w 423909"/>
                  <a:gd name="connsiteY11" fmla="*/ 110355 h 533713"/>
                  <a:gd name="connsiteX12" fmla="*/ 266534 w 423909"/>
                  <a:gd name="connsiteY12" fmla="*/ 31956 h 533713"/>
                  <a:gd name="connsiteX13" fmla="*/ 156785 w 423909"/>
                  <a:gd name="connsiteY13" fmla="*/ 596 h 53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3909" h="533713">
                    <a:moveTo>
                      <a:pt x="156785" y="596"/>
                    </a:moveTo>
                    <a:cubicBezTo>
                      <a:pt x="125428" y="5823"/>
                      <a:pt x="105163" y="43236"/>
                      <a:pt x="78392" y="63316"/>
                    </a:cubicBezTo>
                    <a:cubicBezTo>
                      <a:pt x="63318" y="74623"/>
                      <a:pt x="41343" y="78695"/>
                      <a:pt x="31357" y="94675"/>
                    </a:cubicBezTo>
                    <a:cubicBezTo>
                      <a:pt x="13839" y="122707"/>
                      <a:pt x="0" y="188755"/>
                      <a:pt x="0" y="188755"/>
                    </a:cubicBezTo>
                    <a:cubicBezTo>
                      <a:pt x="5226" y="272381"/>
                      <a:pt x="2611" y="356869"/>
                      <a:pt x="15678" y="439633"/>
                    </a:cubicBezTo>
                    <a:cubicBezTo>
                      <a:pt x="18617" y="458247"/>
                      <a:pt x="31055" y="476685"/>
                      <a:pt x="47035" y="486673"/>
                    </a:cubicBezTo>
                    <a:cubicBezTo>
                      <a:pt x="75064" y="504193"/>
                      <a:pt x="109749" y="507580"/>
                      <a:pt x="141106" y="518033"/>
                    </a:cubicBezTo>
                    <a:lnTo>
                      <a:pt x="188142" y="533713"/>
                    </a:lnTo>
                    <a:cubicBezTo>
                      <a:pt x="245630" y="523260"/>
                      <a:pt x="304759" y="519538"/>
                      <a:pt x="360605" y="502353"/>
                    </a:cubicBezTo>
                    <a:cubicBezTo>
                      <a:pt x="374734" y="498005"/>
                      <a:pt x="384358" y="483669"/>
                      <a:pt x="391963" y="470993"/>
                    </a:cubicBezTo>
                    <a:cubicBezTo>
                      <a:pt x="401600" y="454929"/>
                      <a:pt x="420393" y="372944"/>
                      <a:pt x="423320" y="361234"/>
                    </a:cubicBezTo>
                    <a:cubicBezTo>
                      <a:pt x="418094" y="277608"/>
                      <a:pt x="435319" y="189441"/>
                      <a:pt x="407641" y="110355"/>
                    </a:cubicBezTo>
                    <a:cubicBezTo>
                      <a:pt x="395164" y="74702"/>
                      <a:pt x="307512" y="43665"/>
                      <a:pt x="266534" y="31956"/>
                    </a:cubicBezTo>
                    <a:cubicBezTo>
                      <a:pt x="245815" y="26036"/>
                      <a:pt x="188142" y="-4631"/>
                      <a:pt x="156785" y="596"/>
                    </a:cubicBezTo>
                    <a:close/>
                  </a:path>
                </a:pathLst>
              </a:custGeom>
              <a:solidFill>
                <a:srgbClr val="FFFFFF">
                  <a:alpha val="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Freeform 25"/>
              <p:cNvSpPr/>
              <p:nvPr/>
            </p:nvSpPr>
            <p:spPr>
              <a:xfrm>
                <a:off x="5091131" y="1547316"/>
                <a:ext cx="423909" cy="533713"/>
              </a:xfrm>
              <a:custGeom>
                <a:avLst/>
                <a:gdLst>
                  <a:gd name="connsiteX0" fmla="*/ 156785 w 423909"/>
                  <a:gd name="connsiteY0" fmla="*/ 596 h 533713"/>
                  <a:gd name="connsiteX1" fmla="*/ 78392 w 423909"/>
                  <a:gd name="connsiteY1" fmla="*/ 63316 h 533713"/>
                  <a:gd name="connsiteX2" fmla="*/ 31357 w 423909"/>
                  <a:gd name="connsiteY2" fmla="*/ 94675 h 533713"/>
                  <a:gd name="connsiteX3" fmla="*/ 0 w 423909"/>
                  <a:gd name="connsiteY3" fmla="*/ 188755 h 533713"/>
                  <a:gd name="connsiteX4" fmla="*/ 15678 w 423909"/>
                  <a:gd name="connsiteY4" fmla="*/ 439633 h 533713"/>
                  <a:gd name="connsiteX5" fmla="*/ 47035 w 423909"/>
                  <a:gd name="connsiteY5" fmla="*/ 486673 h 533713"/>
                  <a:gd name="connsiteX6" fmla="*/ 141106 w 423909"/>
                  <a:gd name="connsiteY6" fmla="*/ 518033 h 533713"/>
                  <a:gd name="connsiteX7" fmla="*/ 188142 w 423909"/>
                  <a:gd name="connsiteY7" fmla="*/ 533713 h 533713"/>
                  <a:gd name="connsiteX8" fmla="*/ 360605 w 423909"/>
                  <a:gd name="connsiteY8" fmla="*/ 502353 h 533713"/>
                  <a:gd name="connsiteX9" fmla="*/ 391963 w 423909"/>
                  <a:gd name="connsiteY9" fmla="*/ 470993 h 533713"/>
                  <a:gd name="connsiteX10" fmla="*/ 423320 w 423909"/>
                  <a:gd name="connsiteY10" fmla="*/ 361234 h 533713"/>
                  <a:gd name="connsiteX11" fmla="*/ 407641 w 423909"/>
                  <a:gd name="connsiteY11" fmla="*/ 110355 h 533713"/>
                  <a:gd name="connsiteX12" fmla="*/ 266534 w 423909"/>
                  <a:gd name="connsiteY12" fmla="*/ 31956 h 533713"/>
                  <a:gd name="connsiteX13" fmla="*/ 156785 w 423909"/>
                  <a:gd name="connsiteY13" fmla="*/ 596 h 53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3909" h="533713">
                    <a:moveTo>
                      <a:pt x="156785" y="596"/>
                    </a:moveTo>
                    <a:cubicBezTo>
                      <a:pt x="125428" y="5823"/>
                      <a:pt x="105163" y="43236"/>
                      <a:pt x="78392" y="63316"/>
                    </a:cubicBezTo>
                    <a:cubicBezTo>
                      <a:pt x="63318" y="74623"/>
                      <a:pt x="41343" y="78695"/>
                      <a:pt x="31357" y="94675"/>
                    </a:cubicBezTo>
                    <a:cubicBezTo>
                      <a:pt x="13839" y="122707"/>
                      <a:pt x="0" y="188755"/>
                      <a:pt x="0" y="188755"/>
                    </a:cubicBezTo>
                    <a:cubicBezTo>
                      <a:pt x="5226" y="272381"/>
                      <a:pt x="2611" y="356869"/>
                      <a:pt x="15678" y="439633"/>
                    </a:cubicBezTo>
                    <a:cubicBezTo>
                      <a:pt x="18617" y="458247"/>
                      <a:pt x="31055" y="476685"/>
                      <a:pt x="47035" y="486673"/>
                    </a:cubicBezTo>
                    <a:cubicBezTo>
                      <a:pt x="75064" y="504193"/>
                      <a:pt x="109749" y="507580"/>
                      <a:pt x="141106" y="518033"/>
                    </a:cubicBezTo>
                    <a:lnTo>
                      <a:pt x="188142" y="533713"/>
                    </a:lnTo>
                    <a:cubicBezTo>
                      <a:pt x="245630" y="523260"/>
                      <a:pt x="304759" y="519538"/>
                      <a:pt x="360605" y="502353"/>
                    </a:cubicBezTo>
                    <a:cubicBezTo>
                      <a:pt x="374734" y="498005"/>
                      <a:pt x="384358" y="483669"/>
                      <a:pt x="391963" y="470993"/>
                    </a:cubicBezTo>
                    <a:cubicBezTo>
                      <a:pt x="401600" y="454929"/>
                      <a:pt x="420393" y="372944"/>
                      <a:pt x="423320" y="361234"/>
                    </a:cubicBezTo>
                    <a:cubicBezTo>
                      <a:pt x="418094" y="277608"/>
                      <a:pt x="435319" y="189441"/>
                      <a:pt x="407641" y="110355"/>
                    </a:cubicBezTo>
                    <a:cubicBezTo>
                      <a:pt x="395164" y="74702"/>
                      <a:pt x="307512" y="43665"/>
                      <a:pt x="266534" y="31956"/>
                    </a:cubicBezTo>
                    <a:cubicBezTo>
                      <a:pt x="245815" y="26036"/>
                      <a:pt x="188142" y="-4631"/>
                      <a:pt x="156785" y="596"/>
                    </a:cubicBezTo>
                    <a:close/>
                  </a:path>
                </a:pathLst>
              </a:custGeom>
              <a:solidFill>
                <a:srgbClr val="FFFFFF">
                  <a:alpha val="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Freeform 27"/>
            <p:cNvSpPr/>
            <p:nvPr/>
          </p:nvSpPr>
          <p:spPr>
            <a:xfrm>
              <a:off x="3574700" y="2085428"/>
              <a:ext cx="6381153" cy="580156"/>
            </a:xfrm>
            <a:custGeom>
              <a:avLst/>
              <a:gdLst>
                <a:gd name="connsiteX0" fmla="*/ 0 w 6381153"/>
                <a:gd name="connsiteY0" fmla="*/ 47040 h 580156"/>
                <a:gd name="connsiteX1" fmla="*/ 62714 w 6381153"/>
                <a:gd name="connsiteY1" fmla="*/ 156799 h 580156"/>
                <a:gd name="connsiteX2" fmla="*/ 109749 w 6381153"/>
                <a:gd name="connsiteY2" fmla="*/ 266558 h 580156"/>
                <a:gd name="connsiteX3" fmla="*/ 156785 w 6381153"/>
                <a:gd name="connsiteY3" fmla="*/ 313598 h 580156"/>
                <a:gd name="connsiteX4" fmla="*/ 203820 w 6381153"/>
                <a:gd name="connsiteY4" fmla="*/ 376318 h 580156"/>
                <a:gd name="connsiteX5" fmla="*/ 250856 w 6381153"/>
                <a:gd name="connsiteY5" fmla="*/ 391998 h 580156"/>
                <a:gd name="connsiteX6" fmla="*/ 391963 w 6381153"/>
                <a:gd name="connsiteY6" fmla="*/ 470397 h 580156"/>
                <a:gd name="connsiteX7" fmla="*/ 438998 w 6381153"/>
                <a:gd name="connsiteY7" fmla="*/ 501757 h 580156"/>
                <a:gd name="connsiteX8" fmla="*/ 533069 w 6381153"/>
                <a:gd name="connsiteY8" fmla="*/ 533117 h 580156"/>
                <a:gd name="connsiteX9" fmla="*/ 627140 w 6381153"/>
                <a:gd name="connsiteY9" fmla="*/ 580156 h 580156"/>
                <a:gd name="connsiteX10" fmla="*/ 956389 w 6381153"/>
                <a:gd name="connsiteY10" fmla="*/ 564477 h 580156"/>
                <a:gd name="connsiteX11" fmla="*/ 1003424 w 6381153"/>
                <a:gd name="connsiteY11" fmla="*/ 548797 h 580156"/>
                <a:gd name="connsiteX12" fmla="*/ 1097495 w 6381153"/>
                <a:gd name="connsiteY12" fmla="*/ 486077 h 580156"/>
                <a:gd name="connsiteX13" fmla="*/ 1191567 w 6381153"/>
                <a:gd name="connsiteY13" fmla="*/ 407677 h 580156"/>
                <a:gd name="connsiteX14" fmla="*/ 1285638 w 6381153"/>
                <a:gd name="connsiteY14" fmla="*/ 344958 h 580156"/>
                <a:gd name="connsiteX15" fmla="*/ 1332673 w 6381153"/>
                <a:gd name="connsiteY15" fmla="*/ 313598 h 580156"/>
                <a:gd name="connsiteX16" fmla="*/ 1364030 w 6381153"/>
                <a:gd name="connsiteY16" fmla="*/ 250878 h 580156"/>
                <a:gd name="connsiteX17" fmla="*/ 1458101 w 6381153"/>
                <a:gd name="connsiteY17" fmla="*/ 156799 h 580156"/>
                <a:gd name="connsiteX18" fmla="*/ 1536494 w 6381153"/>
                <a:gd name="connsiteY18" fmla="*/ 62719 h 580156"/>
                <a:gd name="connsiteX19" fmla="*/ 1567851 w 6381153"/>
                <a:gd name="connsiteY19" fmla="*/ 15680 h 580156"/>
                <a:gd name="connsiteX20" fmla="*/ 1614886 w 6381153"/>
                <a:gd name="connsiteY20" fmla="*/ 0 h 580156"/>
                <a:gd name="connsiteX21" fmla="*/ 1708957 w 6381153"/>
                <a:gd name="connsiteY21" fmla="*/ 94079 h 580156"/>
                <a:gd name="connsiteX22" fmla="*/ 1771671 w 6381153"/>
                <a:gd name="connsiteY22" fmla="*/ 141119 h 580156"/>
                <a:gd name="connsiteX23" fmla="*/ 1834385 w 6381153"/>
                <a:gd name="connsiteY23" fmla="*/ 250878 h 580156"/>
                <a:gd name="connsiteX24" fmla="*/ 1897099 w 6381153"/>
                <a:gd name="connsiteY24" fmla="*/ 344958 h 580156"/>
                <a:gd name="connsiteX25" fmla="*/ 1928456 w 6381153"/>
                <a:gd name="connsiteY25" fmla="*/ 391998 h 580156"/>
                <a:gd name="connsiteX26" fmla="*/ 1975492 w 6381153"/>
                <a:gd name="connsiteY26" fmla="*/ 423357 h 580156"/>
                <a:gd name="connsiteX27" fmla="*/ 2116599 w 6381153"/>
                <a:gd name="connsiteY27" fmla="*/ 533117 h 580156"/>
                <a:gd name="connsiteX28" fmla="*/ 2806453 w 6381153"/>
                <a:gd name="connsiteY28" fmla="*/ 517437 h 580156"/>
                <a:gd name="connsiteX29" fmla="*/ 2853488 w 6381153"/>
                <a:gd name="connsiteY29" fmla="*/ 501757 h 580156"/>
                <a:gd name="connsiteX30" fmla="*/ 2916202 w 6381153"/>
                <a:gd name="connsiteY30" fmla="*/ 470397 h 580156"/>
                <a:gd name="connsiteX31" fmla="*/ 3041630 w 6381153"/>
                <a:gd name="connsiteY31" fmla="*/ 391998 h 580156"/>
                <a:gd name="connsiteX32" fmla="*/ 3088666 w 6381153"/>
                <a:gd name="connsiteY32" fmla="*/ 344958 h 580156"/>
                <a:gd name="connsiteX33" fmla="*/ 3151380 w 6381153"/>
                <a:gd name="connsiteY33" fmla="*/ 329278 h 580156"/>
                <a:gd name="connsiteX34" fmla="*/ 3229773 w 6381153"/>
                <a:gd name="connsiteY34" fmla="*/ 266558 h 580156"/>
                <a:gd name="connsiteX35" fmla="*/ 3370879 w 6381153"/>
                <a:gd name="connsiteY35" fmla="*/ 141119 h 580156"/>
                <a:gd name="connsiteX36" fmla="*/ 3402236 w 6381153"/>
                <a:gd name="connsiteY36" fmla="*/ 94079 h 580156"/>
                <a:gd name="connsiteX37" fmla="*/ 3496307 w 6381153"/>
                <a:gd name="connsiteY37" fmla="*/ 31360 h 580156"/>
                <a:gd name="connsiteX38" fmla="*/ 3559021 w 6381153"/>
                <a:gd name="connsiteY38" fmla="*/ 78399 h 580156"/>
                <a:gd name="connsiteX39" fmla="*/ 3715806 w 6381153"/>
                <a:gd name="connsiteY39" fmla="*/ 219519 h 580156"/>
                <a:gd name="connsiteX40" fmla="*/ 3762842 w 6381153"/>
                <a:gd name="connsiteY40" fmla="*/ 235198 h 580156"/>
                <a:gd name="connsiteX41" fmla="*/ 3856913 w 6381153"/>
                <a:gd name="connsiteY41" fmla="*/ 313598 h 580156"/>
                <a:gd name="connsiteX42" fmla="*/ 3919627 w 6381153"/>
                <a:gd name="connsiteY42" fmla="*/ 360638 h 580156"/>
                <a:gd name="connsiteX43" fmla="*/ 4045055 w 6381153"/>
                <a:gd name="connsiteY43" fmla="*/ 407677 h 580156"/>
                <a:gd name="connsiteX44" fmla="*/ 4107769 w 6381153"/>
                <a:gd name="connsiteY44" fmla="*/ 439037 h 580156"/>
                <a:gd name="connsiteX45" fmla="*/ 4248876 w 6381153"/>
                <a:gd name="connsiteY45" fmla="*/ 470397 h 580156"/>
                <a:gd name="connsiteX46" fmla="*/ 4342947 w 6381153"/>
                <a:gd name="connsiteY46" fmla="*/ 501757 h 580156"/>
                <a:gd name="connsiteX47" fmla="*/ 5032801 w 6381153"/>
                <a:gd name="connsiteY47" fmla="*/ 486077 h 580156"/>
                <a:gd name="connsiteX48" fmla="*/ 5299336 w 6381153"/>
                <a:gd name="connsiteY48" fmla="*/ 454717 h 580156"/>
                <a:gd name="connsiteX49" fmla="*/ 5362050 w 6381153"/>
                <a:gd name="connsiteY49" fmla="*/ 439037 h 580156"/>
                <a:gd name="connsiteX50" fmla="*/ 5926476 w 6381153"/>
                <a:gd name="connsiteY50" fmla="*/ 407677 h 580156"/>
                <a:gd name="connsiteX51" fmla="*/ 5989190 w 6381153"/>
                <a:gd name="connsiteY51" fmla="*/ 391998 h 580156"/>
                <a:gd name="connsiteX52" fmla="*/ 6114618 w 6381153"/>
                <a:gd name="connsiteY52" fmla="*/ 376318 h 580156"/>
                <a:gd name="connsiteX53" fmla="*/ 6224368 w 6381153"/>
                <a:gd name="connsiteY53" fmla="*/ 360638 h 580156"/>
                <a:gd name="connsiteX54" fmla="*/ 6381153 w 6381153"/>
                <a:gd name="connsiteY54" fmla="*/ 329278 h 58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381153" h="580156">
                  <a:moveTo>
                    <a:pt x="0" y="47040"/>
                  </a:moveTo>
                  <a:cubicBezTo>
                    <a:pt x="20905" y="83626"/>
                    <a:pt x="43871" y="119109"/>
                    <a:pt x="62714" y="156799"/>
                  </a:cubicBezTo>
                  <a:cubicBezTo>
                    <a:pt x="80514" y="192402"/>
                    <a:pt x="89271" y="232425"/>
                    <a:pt x="109749" y="266558"/>
                  </a:cubicBezTo>
                  <a:cubicBezTo>
                    <a:pt x="121157" y="285572"/>
                    <a:pt x="142355" y="296762"/>
                    <a:pt x="156785" y="313598"/>
                  </a:cubicBezTo>
                  <a:cubicBezTo>
                    <a:pt x="173791" y="333440"/>
                    <a:pt x="183745" y="359588"/>
                    <a:pt x="203820" y="376318"/>
                  </a:cubicBezTo>
                  <a:cubicBezTo>
                    <a:pt x="216516" y="386899"/>
                    <a:pt x="236409" y="383971"/>
                    <a:pt x="250856" y="391998"/>
                  </a:cubicBezTo>
                  <a:cubicBezTo>
                    <a:pt x="412589" y="481857"/>
                    <a:pt x="285532" y="434917"/>
                    <a:pt x="391963" y="470397"/>
                  </a:cubicBezTo>
                  <a:cubicBezTo>
                    <a:pt x="407641" y="480850"/>
                    <a:pt x="421779" y="494103"/>
                    <a:pt x="438998" y="501757"/>
                  </a:cubicBezTo>
                  <a:cubicBezTo>
                    <a:pt x="469202" y="515182"/>
                    <a:pt x="505568" y="514781"/>
                    <a:pt x="533069" y="533117"/>
                  </a:cubicBezTo>
                  <a:cubicBezTo>
                    <a:pt x="593856" y="573645"/>
                    <a:pt x="562228" y="558518"/>
                    <a:pt x="627140" y="580156"/>
                  </a:cubicBezTo>
                  <a:cubicBezTo>
                    <a:pt x="736890" y="574930"/>
                    <a:pt x="846895" y="573602"/>
                    <a:pt x="956389" y="564477"/>
                  </a:cubicBezTo>
                  <a:cubicBezTo>
                    <a:pt x="972858" y="563104"/>
                    <a:pt x="988977" y="556824"/>
                    <a:pt x="1003424" y="548797"/>
                  </a:cubicBezTo>
                  <a:cubicBezTo>
                    <a:pt x="1036368" y="530493"/>
                    <a:pt x="1066138" y="506984"/>
                    <a:pt x="1097495" y="486077"/>
                  </a:cubicBezTo>
                  <a:cubicBezTo>
                    <a:pt x="1265580" y="374010"/>
                    <a:pt x="1010476" y="548537"/>
                    <a:pt x="1191567" y="407677"/>
                  </a:cubicBezTo>
                  <a:cubicBezTo>
                    <a:pt x="1221315" y="384538"/>
                    <a:pt x="1254281" y="365864"/>
                    <a:pt x="1285638" y="344958"/>
                  </a:cubicBezTo>
                  <a:lnTo>
                    <a:pt x="1332673" y="313598"/>
                  </a:lnTo>
                  <a:cubicBezTo>
                    <a:pt x="1343125" y="292691"/>
                    <a:pt x="1349429" y="269131"/>
                    <a:pt x="1364030" y="250878"/>
                  </a:cubicBezTo>
                  <a:cubicBezTo>
                    <a:pt x="1391732" y="216247"/>
                    <a:pt x="1433503" y="193699"/>
                    <a:pt x="1458101" y="156799"/>
                  </a:cubicBezTo>
                  <a:cubicBezTo>
                    <a:pt x="1535951" y="40013"/>
                    <a:pt x="1435898" y="183444"/>
                    <a:pt x="1536494" y="62719"/>
                  </a:cubicBezTo>
                  <a:cubicBezTo>
                    <a:pt x="1548557" y="48242"/>
                    <a:pt x="1553137" y="27452"/>
                    <a:pt x="1567851" y="15680"/>
                  </a:cubicBezTo>
                  <a:cubicBezTo>
                    <a:pt x="1580756" y="5355"/>
                    <a:pt x="1599208" y="5227"/>
                    <a:pt x="1614886" y="0"/>
                  </a:cubicBezTo>
                  <a:cubicBezTo>
                    <a:pt x="1646243" y="31360"/>
                    <a:pt x="1673480" y="67469"/>
                    <a:pt x="1708957" y="94079"/>
                  </a:cubicBezTo>
                  <a:cubicBezTo>
                    <a:pt x="1729862" y="109759"/>
                    <a:pt x="1753194" y="122640"/>
                    <a:pt x="1771671" y="141119"/>
                  </a:cubicBezTo>
                  <a:cubicBezTo>
                    <a:pt x="1798788" y="168238"/>
                    <a:pt x="1815941" y="220135"/>
                    <a:pt x="1834385" y="250878"/>
                  </a:cubicBezTo>
                  <a:cubicBezTo>
                    <a:pt x="1853775" y="283197"/>
                    <a:pt x="1876194" y="313598"/>
                    <a:pt x="1897099" y="344958"/>
                  </a:cubicBezTo>
                  <a:cubicBezTo>
                    <a:pt x="1907551" y="360638"/>
                    <a:pt x="1912777" y="381545"/>
                    <a:pt x="1928456" y="391998"/>
                  </a:cubicBezTo>
                  <a:cubicBezTo>
                    <a:pt x="1944135" y="402451"/>
                    <a:pt x="1961409" y="410837"/>
                    <a:pt x="1975492" y="423357"/>
                  </a:cubicBezTo>
                  <a:cubicBezTo>
                    <a:pt x="2102402" y="536176"/>
                    <a:pt x="2019608" y="500784"/>
                    <a:pt x="2116599" y="533117"/>
                  </a:cubicBezTo>
                  <a:lnTo>
                    <a:pt x="2806453" y="517437"/>
                  </a:lnTo>
                  <a:cubicBezTo>
                    <a:pt x="2822965" y="516734"/>
                    <a:pt x="2838298" y="508268"/>
                    <a:pt x="2853488" y="501757"/>
                  </a:cubicBezTo>
                  <a:cubicBezTo>
                    <a:pt x="2874970" y="492549"/>
                    <a:pt x="2896383" y="482785"/>
                    <a:pt x="2916202" y="470397"/>
                  </a:cubicBezTo>
                  <a:cubicBezTo>
                    <a:pt x="3079014" y="368630"/>
                    <a:pt x="2882738" y="471449"/>
                    <a:pt x="3041630" y="391998"/>
                  </a:cubicBezTo>
                  <a:cubicBezTo>
                    <a:pt x="3057309" y="376318"/>
                    <a:pt x="3069414" y="355960"/>
                    <a:pt x="3088666" y="344958"/>
                  </a:cubicBezTo>
                  <a:cubicBezTo>
                    <a:pt x="3107375" y="334266"/>
                    <a:pt x="3133451" y="341232"/>
                    <a:pt x="3151380" y="329278"/>
                  </a:cubicBezTo>
                  <a:cubicBezTo>
                    <a:pt x="3293212" y="234714"/>
                    <a:pt x="3076010" y="317817"/>
                    <a:pt x="3229773" y="266558"/>
                  </a:cubicBezTo>
                  <a:cubicBezTo>
                    <a:pt x="3337168" y="159154"/>
                    <a:pt x="3286946" y="197080"/>
                    <a:pt x="3370879" y="141119"/>
                  </a:cubicBezTo>
                  <a:cubicBezTo>
                    <a:pt x="3381331" y="125439"/>
                    <a:pt x="3388055" y="106489"/>
                    <a:pt x="3402236" y="94079"/>
                  </a:cubicBezTo>
                  <a:cubicBezTo>
                    <a:pt x="3430598" y="69260"/>
                    <a:pt x="3496307" y="31360"/>
                    <a:pt x="3496307" y="31360"/>
                  </a:cubicBezTo>
                  <a:cubicBezTo>
                    <a:pt x="3517212" y="47040"/>
                    <a:pt x="3539356" y="61190"/>
                    <a:pt x="3559021" y="78399"/>
                  </a:cubicBezTo>
                  <a:cubicBezTo>
                    <a:pt x="3637875" y="147402"/>
                    <a:pt x="3616589" y="153369"/>
                    <a:pt x="3715806" y="219519"/>
                  </a:cubicBezTo>
                  <a:cubicBezTo>
                    <a:pt x="3729557" y="228687"/>
                    <a:pt x="3747163" y="229972"/>
                    <a:pt x="3762842" y="235198"/>
                  </a:cubicBezTo>
                  <a:cubicBezTo>
                    <a:pt x="3816328" y="315434"/>
                    <a:pt x="3765977" y="256758"/>
                    <a:pt x="3856913" y="313598"/>
                  </a:cubicBezTo>
                  <a:cubicBezTo>
                    <a:pt x="3879072" y="327449"/>
                    <a:pt x="3897468" y="346787"/>
                    <a:pt x="3919627" y="360638"/>
                  </a:cubicBezTo>
                  <a:cubicBezTo>
                    <a:pt x="3974286" y="394803"/>
                    <a:pt x="3984861" y="392628"/>
                    <a:pt x="4045055" y="407677"/>
                  </a:cubicBezTo>
                  <a:cubicBezTo>
                    <a:pt x="4065960" y="418130"/>
                    <a:pt x="4085885" y="430830"/>
                    <a:pt x="4107769" y="439037"/>
                  </a:cubicBezTo>
                  <a:cubicBezTo>
                    <a:pt x="4145315" y="453118"/>
                    <a:pt x="4212451" y="460462"/>
                    <a:pt x="4248876" y="470397"/>
                  </a:cubicBezTo>
                  <a:cubicBezTo>
                    <a:pt x="4280765" y="479095"/>
                    <a:pt x="4342947" y="501757"/>
                    <a:pt x="4342947" y="501757"/>
                  </a:cubicBezTo>
                  <a:lnTo>
                    <a:pt x="5032801" y="486077"/>
                  </a:lnTo>
                  <a:cubicBezTo>
                    <a:pt x="5113025" y="483159"/>
                    <a:pt x="5216557" y="471274"/>
                    <a:pt x="5299336" y="454717"/>
                  </a:cubicBezTo>
                  <a:cubicBezTo>
                    <a:pt x="5320466" y="450491"/>
                    <a:pt x="5340752" y="442314"/>
                    <a:pt x="5362050" y="439037"/>
                  </a:cubicBezTo>
                  <a:cubicBezTo>
                    <a:pt x="5540528" y="411576"/>
                    <a:pt x="5763088" y="413729"/>
                    <a:pt x="5926476" y="407677"/>
                  </a:cubicBezTo>
                  <a:cubicBezTo>
                    <a:pt x="5947381" y="402451"/>
                    <a:pt x="5967935" y="395541"/>
                    <a:pt x="5989190" y="391998"/>
                  </a:cubicBezTo>
                  <a:cubicBezTo>
                    <a:pt x="6030751" y="385071"/>
                    <a:pt x="6072853" y="381887"/>
                    <a:pt x="6114618" y="376318"/>
                  </a:cubicBezTo>
                  <a:lnTo>
                    <a:pt x="6224368" y="360638"/>
                  </a:lnTo>
                  <a:cubicBezTo>
                    <a:pt x="6364506" y="341951"/>
                    <a:pt x="6311247" y="364235"/>
                    <a:pt x="6381153" y="329278"/>
                  </a:cubicBezTo>
                </a:path>
              </a:pathLst>
            </a:cu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30" name="Group 29"/>
          <p:cNvGrpSpPr/>
          <p:nvPr/>
        </p:nvGrpSpPr>
        <p:grpSpPr>
          <a:xfrm>
            <a:off x="6000484" y="1489591"/>
            <a:ext cx="3469335" cy="752636"/>
            <a:chOff x="6000484" y="1489591"/>
            <a:chExt cx="3469335" cy="752636"/>
          </a:xfrm>
        </p:grpSpPr>
        <p:sp>
          <p:nvSpPr>
            <p:cNvPr id="21" name="Freeform 20"/>
            <p:cNvSpPr/>
            <p:nvPr/>
          </p:nvSpPr>
          <p:spPr>
            <a:xfrm>
              <a:off x="6000484" y="1562996"/>
              <a:ext cx="459062" cy="569472"/>
            </a:xfrm>
            <a:custGeom>
              <a:avLst/>
              <a:gdLst>
                <a:gd name="connsiteX0" fmla="*/ 156785 w 423909"/>
                <a:gd name="connsiteY0" fmla="*/ 596 h 533713"/>
                <a:gd name="connsiteX1" fmla="*/ 78392 w 423909"/>
                <a:gd name="connsiteY1" fmla="*/ 63316 h 533713"/>
                <a:gd name="connsiteX2" fmla="*/ 31357 w 423909"/>
                <a:gd name="connsiteY2" fmla="*/ 94675 h 533713"/>
                <a:gd name="connsiteX3" fmla="*/ 0 w 423909"/>
                <a:gd name="connsiteY3" fmla="*/ 188755 h 533713"/>
                <a:gd name="connsiteX4" fmla="*/ 15678 w 423909"/>
                <a:gd name="connsiteY4" fmla="*/ 439633 h 533713"/>
                <a:gd name="connsiteX5" fmla="*/ 47035 w 423909"/>
                <a:gd name="connsiteY5" fmla="*/ 486673 h 533713"/>
                <a:gd name="connsiteX6" fmla="*/ 141106 w 423909"/>
                <a:gd name="connsiteY6" fmla="*/ 518033 h 533713"/>
                <a:gd name="connsiteX7" fmla="*/ 188142 w 423909"/>
                <a:gd name="connsiteY7" fmla="*/ 533713 h 533713"/>
                <a:gd name="connsiteX8" fmla="*/ 360605 w 423909"/>
                <a:gd name="connsiteY8" fmla="*/ 502353 h 533713"/>
                <a:gd name="connsiteX9" fmla="*/ 391963 w 423909"/>
                <a:gd name="connsiteY9" fmla="*/ 470993 h 533713"/>
                <a:gd name="connsiteX10" fmla="*/ 423320 w 423909"/>
                <a:gd name="connsiteY10" fmla="*/ 361234 h 533713"/>
                <a:gd name="connsiteX11" fmla="*/ 407641 w 423909"/>
                <a:gd name="connsiteY11" fmla="*/ 110355 h 533713"/>
                <a:gd name="connsiteX12" fmla="*/ 266534 w 423909"/>
                <a:gd name="connsiteY12" fmla="*/ 31956 h 533713"/>
                <a:gd name="connsiteX13" fmla="*/ 156785 w 423909"/>
                <a:gd name="connsiteY13" fmla="*/ 596 h 53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3909" h="533713">
                  <a:moveTo>
                    <a:pt x="156785" y="596"/>
                  </a:moveTo>
                  <a:cubicBezTo>
                    <a:pt x="125428" y="5823"/>
                    <a:pt x="105163" y="43236"/>
                    <a:pt x="78392" y="63316"/>
                  </a:cubicBezTo>
                  <a:cubicBezTo>
                    <a:pt x="63318" y="74623"/>
                    <a:pt x="41343" y="78695"/>
                    <a:pt x="31357" y="94675"/>
                  </a:cubicBezTo>
                  <a:cubicBezTo>
                    <a:pt x="13839" y="122707"/>
                    <a:pt x="0" y="188755"/>
                    <a:pt x="0" y="188755"/>
                  </a:cubicBezTo>
                  <a:cubicBezTo>
                    <a:pt x="5226" y="272381"/>
                    <a:pt x="2611" y="356869"/>
                    <a:pt x="15678" y="439633"/>
                  </a:cubicBezTo>
                  <a:cubicBezTo>
                    <a:pt x="18617" y="458247"/>
                    <a:pt x="31055" y="476685"/>
                    <a:pt x="47035" y="486673"/>
                  </a:cubicBezTo>
                  <a:cubicBezTo>
                    <a:pt x="75064" y="504193"/>
                    <a:pt x="109749" y="507580"/>
                    <a:pt x="141106" y="518033"/>
                  </a:cubicBezTo>
                  <a:lnTo>
                    <a:pt x="188142" y="533713"/>
                  </a:lnTo>
                  <a:cubicBezTo>
                    <a:pt x="245630" y="523260"/>
                    <a:pt x="304759" y="519538"/>
                    <a:pt x="360605" y="502353"/>
                  </a:cubicBezTo>
                  <a:cubicBezTo>
                    <a:pt x="374734" y="498005"/>
                    <a:pt x="384358" y="483669"/>
                    <a:pt x="391963" y="470993"/>
                  </a:cubicBezTo>
                  <a:cubicBezTo>
                    <a:pt x="401600" y="454929"/>
                    <a:pt x="420393" y="372944"/>
                    <a:pt x="423320" y="361234"/>
                  </a:cubicBezTo>
                  <a:cubicBezTo>
                    <a:pt x="418094" y="277608"/>
                    <a:pt x="435319" y="189441"/>
                    <a:pt x="407641" y="110355"/>
                  </a:cubicBezTo>
                  <a:cubicBezTo>
                    <a:pt x="395164" y="74702"/>
                    <a:pt x="307512" y="43665"/>
                    <a:pt x="266534" y="31956"/>
                  </a:cubicBezTo>
                  <a:cubicBezTo>
                    <a:pt x="245815" y="26036"/>
                    <a:pt x="188142" y="-4631"/>
                    <a:pt x="156785" y="596"/>
                  </a:cubicBezTo>
                  <a:close/>
                </a:path>
              </a:pathLst>
            </a:custGeom>
            <a:solidFill>
              <a:srgbClr val="FFFFFF">
                <a:alpha val="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Freeform 28"/>
            <p:cNvSpPr/>
            <p:nvPr/>
          </p:nvSpPr>
          <p:spPr>
            <a:xfrm>
              <a:off x="6428188" y="1489591"/>
              <a:ext cx="3041631" cy="752636"/>
            </a:xfrm>
            <a:custGeom>
              <a:avLst/>
              <a:gdLst>
                <a:gd name="connsiteX0" fmla="*/ 0 w 3041631"/>
                <a:gd name="connsiteY0" fmla="*/ 328207 h 877004"/>
                <a:gd name="connsiteX1" fmla="*/ 156785 w 3041631"/>
                <a:gd name="connsiteY1" fmla="*/ 249808 h 877004"/>
                <a:gd name="connsiteX2" fmla="*/ 203821 w 3041631"/>
                <a:gd name="connsiteY2" fmla="*/ 234128 h 877004"/>
                <a:gd name="connsiteX3" fmla="*/ 266535 w 3041631"/>
                <a:gd name="connsiteY3" fmla="*/ 218448 h 877004"/>
                <a:gd name="connsiteX4" fmla="*/ 329249 w 3041631"/>
                <a:gd name="connsiteY4" fmla="*/ 187088 h 877004"/>
                <a:gd name="connsiteX5" fmla="*/ 438999 w 3041631"/>
                <a:gd name="connsiteY5" fmla="*/ 155728 h 877004"/>
                <a:gd name="connsiteX6" fmla="*/ 533070 w 3041631"/>
                <a:gd name="connsiteY6" fmla="*/ 124368 h 877004"/>
                <a:gd name="connsiteX7" fmla="*/ 595784 w 3041631"/>
                <a:gd name="connsiteY7" fmla="*/ 77329 h 877004"/>
                <a:gd name="connsiteX8" fmla="*/ 689855 w 3041631"/>
                <a:gd name="connsiteY8" fmla="*/ 61649 h 877004"/>
                <a:gd name="connsiteX9" fmla="*/ 752569 w 3041631"/>
                <a:gd name="connsiteY9" fmla="*/ 45969 h 877004"/>
                <a:gd name="connsiteX10" fmla="*/ 1066139 w 3041631"/>
                <a:gd name="connsiteY10" fmla="*/ 14609 h 877004"/>
                <a:gd name="connsiteX11" fmla="*/ 1661922 w 3041631"/>
                <a:gd name="connsiteY11" fmla="*/ 61649 h 877004"/>
                <a:gd name="connsiteX12" fmla="*/ 1708958 w 3041631"/>
                <a:gd name="connsiteY12" fmla="*/ 93008 h 877004"/>
                <a:gd name="connsiteX13" fmla="*/ 1787350 w 3041631"/>
                <a:gd name="connsiteY13" fmla="*/ 155728 h 877004"/>
                <a:gd name="connsiteX14" fmla="*/ 1834386 w 3041631"/>
                <a:gd name="connsiteY14" fmla="*/ 202768 h 877004"/>
                <a:gd name="connsiteX15" fmla="*/ 1881421 w 3041631"/>
                <a:gd name="connsiteY15" fmla="*/ 218448 h 877004"/>
                <a:gd name="connsiteX16" fmla="*/ 1991171 w 3041631"/>
                <a:gd name="connsiteY16" fmla="*/ 281167 h 877004"/>
                <a:gd name="connsiteX17" fmla="*/ 2038206 w 3041631"/>
                <a:gd name="connsiteY17" fmla="*/ 296847 h 877004"/>
                <a:gd name="connsiteX18" fmla="*/ 2132278 w 3041631"/>
                <a:gd name="connsiteY18" fmla="*/ 359567 h 877004"/>
                <a:gd name="connsiteX19" fmla="*/ 2226349 w 3041631"/>
                <a:gd name="connsiteY19" fmla="*/ 422287 h 877004"/>
                <a:gd name="connsiteX20" fmla="*/ 2304741 w 3041631"/>
                <a:gd name="connsiteY20" fmla="*/ 469326 h 877004"/>
                <a:gd name="connsiteX21" fmla="*/ 2445848 w 3041631"/>
                <a:gd name="connsiteY21" fmla="*/ 547726 h 877004"/>
                <a:gd name="connsiteX22" fmla="*/ 2492883 w 3041631"/>
                <a:gd name="connsiteY22" fmla="*/ 579086 h 877004"/>
                <a:gd name="connsiteX23" fmla="*/ 2555597 w 3041631"/>
                <a:gd name="connsiteY23" fmla="*/ 626125 h 877004"/>
                <a:gd name="connsiteX24" fmla="*/ 2602633 w 3041631"/>
                <a:gd name="connsiteY24" fmla="*/ 641805 h 877004"/>
                <a:gd name="connsiteX25" fmla="*/ 2681025 w 3041631"/>
                <a:gd name="connsiteY25" fmla="*/ 673165 h 877004"/>
                <a:gd name="connsiteX26" fmla="*/ 2743739 w 3041631"/>
                <a:gd name="connsiteY26" fmla="*/ 704525 h 877004"/>
                <a:gd name="connsiteX27" fmla="*/ 2837810 w 3041631"/>
                <a:gd name="connsiteY27" fmla="*/ 735885 h 877004"/>
                <a:gd name="connsiteX28" fmla="*/ 2884846 w 3041631"/>
                <a:gd name="connsiteY28" fmla="*/ 767245 h 877004"/>
                <a:gd name="connsiteX29" fmla="*/ 2978917 w 3041631"/>
                <a:gd name="connsiteY29" fmla="*/ 798604 h 877004"/>
                <a:gd name="connsiteX30" fmla="*/ 3025952 w 3041631"/>
                <a:gd name="connsiteY30" fmla="*/ 829964 h 877004"/>
                <a:gd name="connsiteX31" fmla="*/ 3041631 w 3041631"/>
                <a:gd name="connsiteY31" fmla="*/ 877004 h 87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041631" h="877004">
                  <a:moveTo>
                    <a:pt x="0" y="328207"/>
                  </a:moveTo>
                  <a:cubicBezTo>
                    <a:pt x="52262" y="302074"/>
                    <a:pt x="101353" y="268287"/>
                    <a:pt x="156785" y="249808"/>
                  </a:cubicBezTo>
                  <a:cubicBezTo>
                    <a:pt x="172464" y="244581"/>
                    <a:pt x="187930" y="238669"/>
                    <a:pt x="203821" y="234128"/>
                  </a:cubicBezTo>
                  <a:cubicBezTo>
                    <a:pt x="224540" y="228208"/>
                    <a:pt x="246359" y="226015"/>
                    <a:pt x="266535" y="218448"/>
                  </a:cubicBezTo>
                  <a:cubicBezTo>
                    <a:pt x="288419" y="210241"/>
                    <a:pt x="307767" y="196296"/>
                    <a:pt x="329249" y="187088"/>
                  </a:cubicBezTo>
                  <a:cubicBezTo>
                    <a:pt x="370230" y="169523"/>
                    <a:pt x="394799" y="168989"/>
                    <a:pt x="438999" y="155728"/>
                  </a:cubicBezTo>
                  <a:cubicBezTo>
                    <a:pt x="470658" y="146229"/>
                    <a:pt x="533070" y="124368"/>
                    <a:pt x="533070" y="124368"/>
                  </a:cubicBezTo>
                  <a:cubicBezTo>
                    <a:pt x="553975" y="108688"/>
                    <a:pt x="571522" y="87035"/>
                    <a:pt x="595784" y="77329"/>
                  </a:cubicBezTo>
                  <a:cubicBezTo>
                    <a:pt x="625300" y="65522"/>
                    <a:pt x="658683" y="67884"/>
                    <a:pt x="689855" y="61649"/>
                  </a:cubicBezTo>
                  <a:cubicBezTo>
                    <a:pt x="710985" y="57423"/>
                    <a:pt x="731368" y="49824"/>
                    <a:pt x="752569" y="45969"/>
                  </a:cubicBezTo>
                  <a:cubicBezTo>
                    <a:pt x="863956" y="25715"/>
                    <a:pt x="946836" y="23787"/>
                    <a:pt x="1066139" y="14609"/>
                  </a:cubicBezTo>
                  <a:cubicBezTo>
                    <a:pt x="1400380" y="24441"/>
                    <a:pt x="1469425" y="-48357"/>
                    <a:pt x="1661922" y="61649"/>
                  </a:cubicBezTo>
                  <a:cubicBezTo>
                    <a:pt x="1678283" y="70999"/>
                    <a:pt x="1693279" y="82555"/>
                    <a:pt x="1708958" y="93008"/>
                  </a:cubicBezTo>
                  <a:cubicBezTo>
                    <a:pt x="1779088" y="198213"/>
                    <a:pt x="1696473" y="95138"/>
                    <a:pt x="1787350" y="155728"/>
                  </a:cubicBezTo>
                  <a:cubicBezTo>
                    <a:pt x="1805799" y="168029"/>
                    <a:pt x="1815937" y="190467"/>
                    <a:pt x="1834386" y="202768"/>
                  </a:cubicBezTo>
                  <a:cubicBezTo>
                    <a:pt x="1848137" y="211936"/>
                    <a:pt x="1866231" y="211937"/>
                    <a:pt x="1881421" y="218448"/>
                  </a:cubicBezTo>
                  <a:cubicBezTo>
                    <a:pt x="2073832" y="300918"/>
                    <a:pt x="1833711" y="202431"/>
                    <a:pt x="1991171" y="281167"/>
                  </a:cubicBezTo>
                  <a:cubicBezTo>
                    <a:pt x="2005953" y="288558"/>
                    <a:pt x="2023759" y="288820"/>
                    <a:pt x="2038206" y="296847"/>
                  </a:cubicBezTo>
                  <a:cubicBezTo>
                    <a:pt x="2071150" y="315151"/>
                    <a:pt x="2100921" y="338660"/>
                    <a:pt x="2132278" y="359567"/>
                  </a:cubicBezTo>
                  <a:cubicBezTo>
                    <a:pt x="2132291" y="359576"/>
                    <a:pt x="2226336" y="422279"/>
                    <a:pt x="2226349" y="422287"/>
                  </a:cubicBezTo>
                  <a:cubicBezTo>
                    <a:pt x="2252480" y="437967"/>
                    <a:pt x="2279032" y="452964"/>
                    <a:pt x="2304741" y="469326"/>
                  </a:cubicBezTo>
                  <a:cubicBezTo>
                    <a:pt x="2423346" y="544809"/>
                    <a:pt x="2358330" y="518551"/>
                    <a:pt x="2445848" y="547726"/>
                  </a:cubicBezTo>
                  <a:cubicBezTo>
                    <a:pt x="2461526" y="558179"/>
                    <a:pt x="2477550" y="568133"/>
                    <a:pt x="2492883" y="579086"/>
                  </a:cubicBezTo>
                  <a:cubicBezTo>
                    <a:pt x="2514146" y="594276"/>
                    <a:pt x="2532909" y="613159"/>
                    <a:pt x="2555597" y="626125"/>
                  </a:cubicBezTo>
                  <a:cubicBezTo>
                    <a:pt x="2569946" y="634325"/>
                    <a:pt x="2587159" y="636002"/>
                    <a:pt x="2602633" y="641805"/>
                  </a:cubicBezTo>
                  <a:cubicBezTo>
                    <a:pt x="2628985" y="651688"/>
                    <a:pt x="2655307" y="661734"/>
                    <a:pt x="2681025" y="673165"/>
                  </a:cubicBezTo>
                  <a:cubicBezTo>
                    <a:pt x="2702383" y="682658"/>
                    <a:pt x="2722038" y="695844"/>
                    <a:pt x="2743739" y="704525"/>
                  </a:cubicBezTo>
                  <a:cubicBezTo>
                    <a:pt x="2774428" y="716802"/>
                    <a:pt x="2810309" y="717549"/>
                    <a:pt x="2837810" y="735885"/>
                  </a:cubicBezTo>
                  <a:cubicBezTo>
                    <a:pt x="2853489" y="746338"/>
                    <a:pt x="2867626" y="759591"/>
                    <a:pt x="2884846" y="767245"/>
                  </a:cubicBezTo>
                  <a:cubicBezTo>
                    <a:pt x="2915050" y="780670"/>
                    <a:pt x="2978917" y="798604"/>
                    <a:pt x="2978917" y="798604"/>
                  </a:cubicBezTo>
                  <a:cubicBezTo>
                    <a:pt x="2994595" y="809057"/>
                    <a:pt x="3014181" y="815249"/>
                    <a:pt x="3025952" y="829964"/>
                  </a:cubicBezTo>
                  <a:cubicBezTo>
                    <a:pt x="3036276" y="842871"/>
                    <a:pt x="3041631" y="877004"/>
                    <a:pt x="3041631" y="877004"/>
                  </a:cubicBezTo>
                </a:path>
              </a:pathLst>
            </a:custGeom>
            <a:ln>
              <a:solidFill>
                <a:srgbClr val="86564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4096" name="Freeform 4095"/>
          <p:cNvSpPr/>
          <p:nvPr/>
        </p:nvSpPr>
        <p:spPr>
          <a:xfrm>
            <a:off x="4750588" y="5440928"/>
            <a:ext cx="3423724" cy="1238713"/>
          </a:xfrm>
          <a:custGeom>
            <a:avLst/>
            <a:gdLst>
              <a:gd name="connsiteX0" fmla="*/ 2508561 w 3423724"/>
              <a:gd name="connsiteY0" fmla="*/ 721276 h 1238713"/>
              <a:gd name="connsiteX1" fmla="*/ 2492883 w 3423724"/>
              <a:gd name="connsiteY1" fmla="*/ 642877 h 1238713"/>
              <a:gd name="connsiteX2" fmla="*/ 2461526 w 3423724"/>
              <a:gd name="connsiteY2" fmla="*/ 548797 h 1238713"/>
              <a:gd name="connsiteX3" fmla="*/ 2430169 w 3423724"/>
              <a:gd name="connsiteY3" fmla="*/ 454718 h 1238713"/>
              <a:gd name="connsiteX4" fmla="*/ 2414490 w 3423724"/>
              <a:gd name="connsiteY4" fmla="*/ 407678 h 1238713"/>
              <a:gd name="connsiteX5" fmla="*/ 2398812 w 3423724"/>
              <a:gd name="connsiteY5" fmla="*/ 344958 h 1238713"/>
              <a:gd name="connsiteX6" fmla="*/ 2414490 w 3423724"/>
              <a:gd name="connsiteY6" fmla="*/ 94080 h 1238713"/>
              <a:gd name="connsiteX7" fmla="*/ 2571275 w 3423724"/>
              <a:gd name="connsiteY7" fmla="*/ 15680 h 1238713"/>
              <a:gd name="connsiteX8" fmla="*/ 2618311 w 3423724"/>
              <a:gd name="connsiteY8" fmla="*/ 0 h 1238713"/>
              <a:gd name="connsiteX9" fmla="*/ 2884846 w 3423724"/>
              <a:gd name="connsiteY9" fmla="*/ 15680 h 1238713"/>
              <a:gd name="connsiteX10" fmla="*/ 3151380 w 3423724"/>
              <a:gd name="connsiteY10" fmla="*/ 62720 h 1238713"/>
              <a:gd name="connsiteX11" fmla="*/ 3229773 w 3423724"/>
              <a:gd name="connsiteY11" fmla="*/ 78400 h 1238713"/>
              <a:gd name="connsiteX12" fmla="*/ 3355201 w 3423724"/>
              <a:gd name="connsiteY12" fmla="*/ 109760 h 1238713"/>
              <a:gd name="connsiteX13" fmla="*/ 3402236 w 3423724"/>
              <a:gd name="connsiteY13" fmla="*/ 313598 h 1238713"/>
              <a:gd name="connsiteX14" fmla="*/ 3355201 w 3423724"/>
              <a:gd name="connsiteY14" fmla="*/ 344958 h 1238713"/>
              <a:gd name="connsiteX15" fmla="*/ 3323844 w 3423724"/>
              <a:gd name="connsiteY15" fmla="*/ 391998 h 1238713"/>
              <a:gd name="connsiteX16" fmla="*/ 3214094 w 3423724"/>
              <a:gd name="connsiteY16" fmla="*/ 470398 h 1238713"/>
              <a:gd name="connsiteX17" fmla="*/ 3151380 w 3423724"/>
              <a:gd name="connsiteY17" fmla="*/ 548797 h 1238713"/>
              <a:gd name="connsiteX18" fmla="*/ 3088666 w 3423724"/>
              <a:gd name="connsiteY18" fmla="*/ 611517 h 1238713"/>
              <a:gd name="connsiteX19" fmla="*/ 2994595 w 3423724"/>
              <a:gd name="connsiteY19" fmla="*/ 674236 h 1238713"/>
              <a:gd name="connsiteX20" fmla="*/ 2947560 w 3423724"/>
              <a:gd name="connsiteY20" fmla="*/ 705596 h 1238713"/>
              <a:gd name="connsiteX21" fmla="*/ 2916203 w 3423724"/>
              <a:gd name="connsiteY21" fmla="*/ 752636 h 1238713"/>
              <a:gd name="connsiteX22" fmla="*/ 2775096 w 3423724"/>
              <a:gd name="connsiteY22" fmla="*/ 815356 h 1238713"/>
              <a:gd name="connsiteX23" fmla="*/ 2728060 w 3423724"/>
              <a:gd name="connsiteY23" fmla="*/ 831035 h 1238713"/>
              <a:gd name="connsiteX24" fmla="*/ 2649668 w 3423724"/>
              <a:gd name="connsiteY24" fmla="*/ 815356 h 1238713"/>
              <a:gd name="connsiteX25" fmla="*/ 2602632 w 3423724"/>
              <a:gd name="connsiteY25" fmla="*/ 799676 h 1238713"/>
              <a:gd name="connsiteX26" fmla="*/ 2586954 w 3423724"/>
              <a:gd name="connsiteY26" fmla="*/ 752636 h 1238713"/>
              <a:gd name="connsiteX27" fmla="*/ 2524240 w 3423724"/>
              <a:gd name="connsiteY27" fmla="*/ 658556 h 1238713"/>
              <a:gd name="connsiteX28" fmla="*/ 2445847 w 3423724"/>
              <a:gd name="connsiteY28" fmla="*/ 689916 h 1238713"/>
              <a:gd name="connsiteX29" fmla="*/ 2383133 w 3423724"/>
              <a:gd name="connsiteY29" fmla="*/ 705596 h 1238713"/>
              <a:gd name="connsiteX30" fmla="*/ 2273384 w 3423724"/>
              <a:gd name="connsiteY30" fmla="*/ 783996 h 1238713"/>
              <a:gd name="connsiteX31" fmla="*/ 2210670 w 3423724"/>
              <a:gd name="connsiteY31" fmla="*/ 799676 h 1238713"/>
              <a:gd name="connsiteX32" fmla="*/ 2100920 w 3423724"/>
              <a:gd name="connsiteY32" fmla="*/ 846715 h 1238713"/>
              <a:gd name="connsiteX33" fmla="*/ 1959814 w 3423724"/>
              <a:gd name="connsiteY33" fmla="*/ 878075 h 1238713"/>
              <a:gd name="connsiteX34" fmla="*/ 1834385 w 3423724"/>
              <a:gd name="connsiteY34" fmla="*/ 940795 h 1238713"/>
              <a:gd name="connsiteX35" fmla="*/ 1787350 w 3423724"/>
              <a:gd name="connsiteY35" fmla="*/ 972155 h 1238713"/>
              <a:gd name="connsiteX36" fmla="*/ 1661922 w 3423724"/>
              <a:gd name="connsiteY36" fmla="*/ 1003514 h 1238713"/>
              <a:gd name="connsiteX37" fmla="*/ 1567851 w 3423724"/>
              <a:gd name="connsiteY37" fmla="*/ 1034874 h 1238713"/>
              <a:gd name="connsiteX38" fmla="*/ 1442423 w 3423724"/>
              <a:gd name="connsiteY38" fmla="*/ 1066234 h 1238713"/>
              <a:gd name="connsiteX39" fmla="*/ 1395387 w 3423724"/>
              <a:gd name="connsiteY39" fmla="*/ 1081914 h 1238713"/>
              <a:gd name="connsiteX40" fmla="*/ 1128853 w 3423724"/>
              <a:gd name="connsiteY40" fmla="*/ 1113274 h 1238713"/>
              <a:gd name="connsiteX41" fmla="*/ 783925 w 3423724"/>
              <a:gd name="connsiteY41" fmla="*/ 1144634 h 1238713"/>
              <a:gd name="connsiteX42" fmla="*/ 721211 w 3423724"/>
              <a:gd name="connsiteY42" fmla="*/ 1160313 h 1238713"/>
              <a:gd name="connsiteX43" fmla="*/ 564426 w 3423724"/>
              <a:gd name="connsiteY43" fmla="*/ 1191673 h 1238713"/>
              <a:gd name="connsiteX44" fmla="*/ 501712 w 3423724"/>
              <a:gd name="connsiteY44" fmla="*/ 1207353 h 1238713"/>
              <a:gd name="connsiteX45" fmla="*/ 438998 w 3423724"/>
              <a:gd name="connsiteY45" fmla="*/ 1238713 h 1238713"/>
              <a:gd name="connsiteX46" fmla="*/ 94071 w 3423724"/>
              <a:gd name="connsiteY46" fmla="*/ 1223033 h 1238713"/>
              <a:gd name="connsiteX47" fmla="*/ 47036 w 3423724"/>
              <a:gd name="connsiteY47" fmla="*/ 1207353 h 1238713"/>
              <a:gd name="connsiteX48" fmla="*/ 0 w 3423724"/>
              <a:gd name="connsiteY48" fmla="*/ 1175993 h 1238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423724" h="1238713">
                <a:moveTo>
                  <a:pt x="2508561" y="721276"/>
                </a:moveTo>
                <a:cubicBezTo>
                  <a:pt x="2503335" y="695143"/>
                  <a:pt x="2499895" y="668589"/>
                  <a:pt x="2492883" y="642877"/>
                </a:cubicBezTo>
                <a:cubicBezTo>
                  <a:pt x="2484186" y="610986"/>
                  <a:pt x="2471978" y="580157"/>
                  <a:pt x="2461526" y="548797"/>
                </a:cubicBezTo>
                <a:lnTo>
                  <a:pt x="2430169" y="454718"/>
                </a:lnTo>
                <a:cubicBezTo>
                  <a:pt x="2424943" y="439038"/>
                  <a:pt x="2418498" y="423713"/>
                  <a:pt x="2414490" y="407678"/>
                </a:cubicBezTo>
                <a:lnTo>
                  <a:pt x="2398812" y="344958"/>
                </a:lnTo>
                <a:cubicBezTo>
                  <a:pt x="2404038" y="261332"/>
                  <a:pt x="2386813" y="173166"/>
                  <a:pt x="2414490" y="94080"/>
                </a:cubicBezTo>
                <a:cubicBezTo>
                  <a:pt x="2433494" y="39777"/>
                  <a:pt x="2525170" y="28854"/>
                  <a:pt x="2571275" y="15680"/>
                </a:cubicBezTo>
                <a:cubicBezTo>
                  <a:pt x="2587166" y="11139"/>
                  <a:pt x="2602632" y="5227"/>
                  <a:pt x="2618311" y="0"/>
                </a:cubicBezTo>
                <a:cubicBezTo>
                  <a:pt x="2707156" y="5227"/>
                  <a:pt x="2796155" y="8288"/>
                  <a:pt x="2884846" y="15680"/>
                </a:cubicBezTo>
                <a:cubicBezTo>
                  <a:pt x="2964442" y="22314"/>
                  <a:pt x="3077939" y="48030"/>
                  <a:pt x="3151380" y="62720"/>
                </a:cubicBezTo>
                <a:cubicBezTo>
                  <a:pt x="3177511" y="67947"/>
                  <a:pt x="3203920" y="71936"/>
                  <a:pt x="3229773" y="78400"/>
                </a:cubicBezTo>
                <a:lnTo>
                  <a:pt x="3355201" y="109760"/>
                </a:lnTo>
                <a:cubicBezTo>
                  <a:pt x="3411278" y="193883"/>
                  <a:pt x="3449854" y="206447"/>
                  <a:pt x="3402236" y="313598"/>
                </a:cubicBezTo>
                <a:cubicBezTo>
                  <a:pt x="3394583" y="330818"/>
                  <a:pt x="3370879" y="334505"/>
                  <a:pt x="3355201" y="344958"/>
                </a:cubicBezTo>
                <a:cubicBezTo>
                  <a:pt x="3344749" y="360638"/>
                  <a:pt x="3337168" y="378672"/>
                  <a:pt x="3323844" y="391998"/>
                </a:cubicBezTo>
                <a:cubicBezTo>
                  <a:pt x="3304396" y="411448"/>
                  <a:pt x="3240803" y="452591"/>
                  <a:pt x="3214094" y="470398"/>
                </a:cubicBezTo>
                <a:cubicBezTo>
                  <a:pt x="3174686" y="588635"/>
                  <a:pt x="3232430" y="447475"/>
                  <a:pt x="3151380" y="548797"/>
                </a:cubicBezTo>
                <a:cubicBezTo>
                  <a:pt x="3090567" y="624820"/>
                  <a:pt x="3191288" y="577307"/>
                  <a:pt x="3088666" y="611517"/>
                </a:cubicBezTo>
                <a:lnTo>
                  <a:pt x="2994595" y="674236"/>
                </a:lnTo>
                <a:lnTo>
                  <a:pt x="2947560" y="705596"/>
                </a:lnTo>
                <a:cubicBezTo>
                  <a:pt x="2937108" y="721276"/>
                  <a:pt x="2929527" y="739310"/>
                  <a:pt x="2916203" y="752636"/>
                </a:cubicBezTo>
                <a:cubicBezTo>
                  <a:pt x="2878935" y="789907"/>
                  <a:pt x="2821670" y="799830"/>
                  <a:pt x="2775096" y="815356"/>
                </a:cubicBezTo>
                <a:lnTo>
                  <a:pt x="2728060" y="831035"/>
                </a:lnTo>
                <a:cubicBezTo>
                  <a:pt x="2701929" y="825809"/>
                  <a:pt x="2675520" y="821820"/>
                  <a:pt x="2649668" y="815356"/>
                </a:cubicBezTo>
                <a:cubicBezTo>
                  <a:pt x="2633635" y="811347"/>
                  <a:pt x="2614318" y="811363"/>
                  <a:pt x="2602632" y="799676"/>
                </a:cubicBezTo>
                <a:cubicBezTo>
                  <a:pt x="2590946" y="787988"/>
                  <a:pt x="2594980" y="767084"/>
                  <a:pt x="2586954" y="752636"/>
                </a:cubicBezTo>
                <a:cubicBezTo>
                  <a:pt x="2568652" y="719689"/>
                  <a:pt x="2524240" y="658556"/>
                  <a:pt x="2524240" y="658556"/>
                </a:cubicBezTo>
                <a:cubicBezTo>
                  <a:pt x="2498109" y="669009"/>
                  <a:pt x="2472547" y="681015"/>
                  <a:pt x="2445847" y="689916"/>
                </a:cubicBezTo>
                <a:cubicBezTo>
                  <a:pt x="2425405" y="696731"/>
                  <a:pt x="2402939" y="697107"/>
                  <a:pt x="2383133" y="705596"/>
                </a:cubicBezTo>
                <a:cubicBezTo>
                  <a:pt x="2347292" y="720958"/>
                  <a:pt x="2305497" y="767938"/>
                  <a:pt x="2273384" y="783996"/>
                </a:cubicBezTo>
                <a:cubicBezTo>
                  <a:pt x="2254111" y="793633"/>
                  <a:pt x="2230846" y="792109"/>
                  <a:pt x="2210670" y="799676"/>
                </a:cubicBezTo>
                <a:cubicBezTo>
                  <a:pt x="2120930" y="833331"/>
                  <a:pt x="2178787" y="827246"/>
                  <a:pt x="2100920" y="846715"/>
                </a:cubicBezTo>
                <a:cubicBezTo>
                  <a:pt x="2081071" y="851678"/>
                  <a:pt x="1983956" y="868015"/>
                  <a:pt x="1959814" y="878075"/>
                </a:cubicBezTo>
                <a:cubicBezTo>
                  <a:pt x="1916665" y="896055"/>
                  <a:pt x="1873278" y="914863"/>
                  <a:pt x="1834385" y="940795"/>
                </a:cubicBezTo>
                <a:cubicBezTo>
                  <a:pt x="1818707" y="951248"/>
                  <a:pt x="1804204" y="963727"/>
                  <a:pt x="1787350" y="972155"/>
                </a:cubicBezTo>
                <a:cubicBezTo>
                  <a:pt x="1749290" y="991187"/>
                  <a:pt x="1701284" y="992778"/>
                  <a:pt x="1661922" y="1003514"/>
                </a:cubicBezTo>
                <a:cubicBezTo>
                  <a:pt x="1630033" y="1012212"/>
                  <a:pt x="1599917" y="1026857"/>
                  <a:pt x="1567851" y="1034874"/>
                </a:cubicBezTo>
                <a:cubicBezTo>
                  <a:pt x="1526042" y="1045327"/>
                  <a:pt x="1484001" y="1054894"/>
                  <a:pt x="1442423" y="1066234"/>
                </a:cubicBezTo>
                <a:cubicBezTo>
                  <a:pt x="1426479" y="1070583"/>
                  <a:pt x="1411647" y="1078957"/>
                  <a:pt x="1395387" y="1081914"/>
                </a:cubicBezTo>
                <a:cubicBezTo>
                  <a:pt x="1365638" y="1087324"/>
                  <a:pt x="1151628" y="1111070"/>
                  <a:pt x="1128853" y="1113274"/>
                </a:cubicBezTo>
                <a:lnTo>
                  <a:pt x="783925" y="1144634"/>
                </a:lnTo>
                <a:cubicBezTo>
                  <a:pt x="763020" y="1149860"/>
                  <a:pt x="742281" y="1155798"/>
                  <a:pt x="721211" y="1160313"/>
                </a:cubicBezTo>
                <a:cubicBezTo>
                  <a:pt x="669097" y="1171481"/>
                  <a:pt x="616131" y="1178745"/>
                  <a:pt x="564426" y="1191673"/>
                </a:cubicBezTo>
                <a:cubicBezTo>
                  <a:pt x="543521" y="1196900"/>
                  <a:pt x="521888" y="1199786"/>
                  <a:pt x="501712" y="1207353"/>
                </a:cubicBezTo>
                <a:cubicBezTo>
                  <a:pt x="479828" y="1215560"/>
                  <a:pt x="459903" y="1228260"/>
                  <a:pt x="438998" y="1238713"/>
                </a:cubicBezTo>
                <a:cubicBezTo>
                  <a:pt x="324022" y="1233486"/>
                  <a:pt x="208799" y="1232212"/>
                  <a:pt x="94071" y="1223033"/>
                </a:cubicBezTo>
                <a:cubicBezTo>
                  <a:pt x="77597" y="1221715"/>
                  <a:pt x="61818" y="1214744"/>
                  <a:pt x="47036" y="1207353"/>
                </a:cubicBezTo>
                <a:cubicBezTo>
                  <a:pt x="30182" y="1198925"/>
                  <a:pt x="0" y="1175993"/>
                  <a:pt x="0" y="1175993"/>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97" name="Freeform 4096"/>
          <p:cNvSpPr/>
          <p:nvPr/>
        </p:nvSpPr>
        <p:spPr>
          <a:xfrm>
            <a:off x="4561331" y="5487968"/>
            <a:ext cx="3575815" cy="721276"/>
          </a:xfrm>
          <a:custGeom>
            <a:avLst/>
            <a:gdLst>
              <a:gd name="connsiteX0" fmla="*/ 2697818 w 3575815"/>
              <a:gd name="connsiteY0" fmla="*/ 486077 h 721276"/>
              <a:gd name="connsiteX1" fmla="*/ 2776211 w 3575815"/>
              <a:gd name="connsiteY1" fmla="*/ 454717 h 721276"/>
              <a:gd name="connsiteX2" fmla="*/ 2823246 w 3575815"/>
              <a:gd name="connsiteY2" fmla="*/ 407678 h 721276"/>
              <a:gd name="connsiteX3" fmla="*/ 2870282 w 3575815"/>
              <a:gd name="connsiteY3" fmla="*/ 376318 h 721276"/>
              <a:gd name="connsiteX4" fmla="*/ 2948674 w 3575815"/>
              <a:gd name="connsiteY4" fmla="*/ 282238 h 721276"/>
              <a:gd name="connsiteX5" fmla="*/ 2980031 w 3575815"/>
              <a:gd name="connsiteY5" fmla="*/ 235199 h 721276"/>
              <a:gd name="connsiteX6" fmla="*/ 3074103 w 3575815"/>
              <a:gd name="connsiteY6" fmla="*/ 172479 h 721276"/>
              <a:gd name="connsiteX7" fmla="*/ 3199531 w 3575815"/>
              <a:gd name="connsiteY7" fmla="*/ 62720 h 721276"/>
              <a:gd name="connsiteX8" fmla="*/ 3246566 w 3575815"/>
              <a:gd name="connsiteY8" fmla="*/ 31360 h 721276"/>
              <a:gd name="connsiteX9" fmla="*/ 3356316 w 3575815"/>
              <a:gd name="connsiteY9" fmla="*/ 0 h 721276"/>
              <a:gd name="connsiteX10" fmla="*/ 3544458 w 3575815"/>
              <a:gd name="connsiteY10" fmla="*/ 62720 h 721276"/>
              <a:gd name="connsiteX11" fmla="*/ 3575815 w 3575815"/>
              <a:gd name="connsiteY11" fmla="*/ 109759 h 721276"/>
              <a:gd name="connsiteX12" fmla="*/ 3497422 w 3575815"/>
              <a:gd name="connsiteY12" fmla="*/ 391998 h 721276"/>
              <a:gd name="connsiteX13" fmla="*/ 3450387 w 3575815"/>
              <a:gd name="connsiteY13" fmla="*/ 407678 h 721276"/>
              <a:gd name="connsiteX14" fmla="*/ 3371994 w 3575815"/>
              <a:gd name="connsiteY14" fmla="*/ 486077 h 721276"/>
              <a:gd name="connsiteX15" fmla="*/ 3340637 w 3575815"/>
              <a:gd name="connsiteY15" fmla="*/ 533117 h 721276"/>
              <a:gd name="connsiteX16" fmla="*/ 3199531 w 3575815"/>
              <a:gd name="connsiteY16" fmla="*/ 642876 h 721276"/>
              <a:gd name="connsiteX17" fmla="*/ 3058424 w 3575815"/>
              <a:gd name="connsiteY17" fmla="*/ 705596 h 721276"/>
              <a:gd name="connsiteX18" fmla="*/ 3011388 w 3575815"/>
              <a:gd name="connsiteY18" fmla="*/ 721276 h 721276"/>
              <a:gd name="connsiteX19" fmla="*/ 2791889 w 3575815"/>
              <a:gd name="connsiteY19" fmla="*/ 705596 h 721276"/>
              <a:gd name="connsiteX20" fmla="*/ 2697818 w 3575815"/>
              <a:gd name="connsiteY20" fmla="*/ 642876 h 721276"/>
              <a:gd name="connsiteX21" fmla="*/ 2682140 w 3575815"/>
              <a:gd name="connsiteY21" fmla="*/ 595837 h 721276"/>
              <a:gd name="connsiteX22" fmla="*/ 2666461 w 3575815"/>
              <a:gd name="connsiteY22" fmla="*/ 517437 h 721276"/>
              <a:gd name="connsiteX23" fmla="*/ 2572390 w 3575815"/>
              <a:gd name="connsiteY23" fmla="*/ 501757 h 721276"/>
              <a:gd name="connsiteX24" fmla="*/ 2509676 w 3575815"/>
              <a:gd name="connsiteY24" fmla="*/ 486077 h 721276"/>
              <a:gd name="connsiteX25" fmla="*/ 2337213 w 3575815"/>
              <a:gd name="connsiteY25" fmla="*/ 391998 h 721276"/>
              <a:gd name="connsiteX26" fmla="*/ 2211785 w 3575815"/>
              <a:gd name="connsiteY26" fmla="*/ 360638 h 721276"/>
              <a:gd name="connsiteX27" fmla="*/ 1992285 w 3575815"/>
              <a:gd name="connsiteY27" fmla="*/ 329278 h 721276"/>
              <a:gd name="connsiteX28" fmla="*/ 1819822 w 3575815"/>
              <a:gd name="connsiteY28" fmla="*/ 313598 h 721276"/>
              <a:gd name="connsiteX29" fmla="*/ 1145646 w 3575815"/>
              <a:gd name="connsiteY29" fmla="*/ 329278 h 721276"/>
              <a:gd name="connsiteX30" fmla="*/ 1098610 w 3575815"/>
              <a:gd name="connsiteY30" fmla="*/ 344958 h 721276"/>
              <a:gd name="connsiteX31" fmla="*/ 941825 w 3575815"/>
              <a:gd name="connsiteY31" fmla="*/ 376318 h 721276"/>
              <a:gd name="connsiteX32" fmla="*/ 738005 w 3575815"/>
              <a:gd name="connsiteY32" fmla="*/ 439037 h 721276"/>
              <a:gd name="connsiteX33" fmla="*/ 565541 w 3575815"/>
              <a:gd name="connsiteY33" fmla="*/ 517437 h 721276"/>
              <a:gd name="connsiteX34" fmla="*/ 408756 w 3575815"/>
              <a:gd name="connsiteY34" fmla="*/ 548797 h 721276"/>
              <a:gd name="connsiteX35" fmla="*/ 361721 w 3575815"/>
              <a:gd name="connsiteY35" fmla="*/ 564477 h 721276"/>
              <a:gd name="connsiteX36" fmla="*/ 299007 w 3575815"/>
              <a:gd name="connsiteY36" fmla="*/ 595837 h 721276"/>
              <a:gd name="connsiteX37" fmla="*/ 204936 w 3575815"/>
              <a:gd name="connsiteY37" fmla="*/ 611516 h 721276"/>
              <a:gd name="connsiteX38" fmla="*/ 48150 w 3575815"/>
              <a:gd name="connsiteY38" fmla="*/ 658556 h 721276"/>
              <a:gd name="connsiteX39" fmla="*/ 32472 w 3575815"/>
              <a:gd name="connsiteY39" fmla="*/ 689916 h 721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75815" h="721276">
                <a:moveTo>
                  <a:pt x="2697818" y="486077"/>
                </a:moveTo>
                <a:cubicBezTo>
                  <a:pt x="2723949" y="475624"/>
                  <a:pt x="2752345" y="469634"/>
                  <a:pt x="2776211" y="454717"/>
                </a:cubicBezTo>
                <a:cubicBezTo>
                  <a:pt x="2795014" y="442964"/>
                  <a:pt x="2806212" y="421874"/>
                  <a:pt x="2823246" y="407678"/>
                </a:cubicBezTo>
                <a:cubicBezTo>
                  <a:pt x="2837722" y="395614"/>
                  <a:pt x="2854603" y="386771"/>
                  <a:pt x="2870282" y="376318"/>
                </a:cubicBezTo>
                <a:cubicBezTo>
                  <a:pt x="2948133" y="259531"/>
                  <a:pt x="2848079" y="402963"/>
                  <a:pt x="2948674" y="282238"/>
                </a:cubicBezTo>
                <a:cubicBezTo>
                  <a:pt x="2960737" y="267761"/>
                  <a:pt x="2965850" y="247609"/>
                  <a:pt x="2980031" y="235199"/>
                </a:cubicBezTo>
                <a:cubicBezTo>
                  <a:pt x="3008393" y="210380"/>
                  <a:pt x="3074103" y="172479"/>
                  <a:pt x="3074103" y="172479"/>
                </a:cubicBezTo>
                <a:cubicBezTo>
                  <a:pt x="3126364" y="94080"/>
                  <a:pt x="3089780" y="135894"/>
                  <a:pt x="3199531" y="62720"/>
                </a:cubicBezTo>
                <a:cubicBezTo>
                  <a:pt x="3215209" y="52267"/>
                  <a:pt x="3228285" y="35931"/>
                  <a:pt x="3246566" y="31360"/>
                </a:cubicBezTo>
                <a:cubicBezTo>
                  <a:pt x="3325313" y="11671"/>
                  <a:pt x="3288838" y="22495"/>
                  <a:pt x="3356316" y="0"/>
                </a:cubicBezTo>
                <a:cubicBezTo>
                  <a:pt x="3607313" y="22820"/>
                  <a:pt x="3492752" y="-40699"/>
                  <a:pt x="3544458" y="62720"/>
                </a:cubicBezTo>
                <a:cubicBezTo>
                  <a:pt x="3552885" y="79575"/>
                  <a:pt x="3565363" y="94079"/>
                  <a:pt x="3575815" y="109759"/>
                </a:cubicBezTo>
                <a:cubicBezTo>
                  <a:pt x="3573309" y="139833"/>
                  <a:pt x="3585282" y="362708"/>
                  <a:pt x="3497422" y="391998"/>
                </a:cubicBezTo>
                <a:lnTo>
                  <a:pt x="3450387" y="407678"/>
                </a:lnTo>
                <a:cubicBezTo>
                  <a:pt x="3366765" y="533120"/>
                  <a:pt x="3476521" y="381541"/>
                  <a:pt x="3371994" y="486077"/>
                </a:cubicBezTo>
                <a:cubicBezTo>
                  <a:pt x="3358670" y="499403"/>
                  <a:pt x="3352700" y="518640"/>
                  <a:pt x="3340637" y="533117"/>
                </a:cubicBezTo>
                <a:cubicBezTo>
                  <a:pt x="3294584" y="588386"/>
                  <a:pt x="3265091" y="599166"/>
                  <a:pt x="3199531" y="642876"/>
                </a:cubicBezTo>
                <a:cubicBezTo>
                  <a:pt x="3124993" y="692572"/>
                  <a:pt x="3170372" y="668276"/>
                  <a:pt x="3058424" y="705596"/>
                </a:cubicBezTo>
                <a:lnTo>
                  <a:pt x="3011388" y="721276"/>
                </a:lnTo>
                <a:cubicBezTo>
                  <a:pt x="2938222" y="716049"/>
                  <a:pt x="2863051" y="723388"/>
                  <a:pt x="2791889" y="705596"/>
                </a:cubicBezTo>
                <a:cubicBezTo>
                  <a:pt x="2755327" y="696455"/>
                  <a:pt x="2697818" y="642876"/>
                  <a:pt x="2697818" y="642876"/>
                </a:cubicBezTo>
                <a:cubicBezTo>
                  <a:pt x="2692592" y="627196"/>
                  <a:pt x="2686148" y="611871"/>
                  <a:pt x="2682140" y="595837"/>
                </a:cubicBezTo>
                <a:cubicBezTo>
                  <a:pt x="2675677" y="569982"/>
                  <a:pt x="2686695" y="534782"/>
                  <a:pt x="2666461" y="517437"/>
                </a:cubicBezTo>
                <a:cubicBezTo>
                  <a:pt x="2642325" y="496748"/>
                  <a:pt x="2603562" y="507992"/>
                  <a:pt x="2572390" y="501757"/>
                </a:cubicBezTo>
                <a:cubicBezTo>
                  <a:pt x="2551260" y="497531"/>
                  <a:pt x="2530581" y="491304"/>
                  <a:pt x="2509676" y="486077"/>
                </a:cubicBezTo>
                <a:cubicBezTo>
                  <a:pt x="2458160" y="451729"/>
                  <a:pt x="2394130" y="406229"/>
                  <a:pt x="2337213" y="391998"/>
                </a:cubicBezTo>
                <a:cubicBezTo>
                  <a:pt x="2295404" y="381545"/>
                  <a:pt x="2254295" y="367724"/>
                  <a:pt x="2211785" y="360638"/>
                </a:cubicBezTo>
                <a:cubicBezTo>
                  <a:pt x="2114218" y="344375"/>
                  <a:pt x="2098805" y="340492"/>
                  <a:pt x="1992285" y="329278"/>
                </a:cubicBezTo>
                <a:cubicBezTo>
                  <a:pt x="1934877" y="323235"/>
                  <a:pt x="1877310" y="318825"/>
                  <a:pt x="1819822" y="313598"/>
                </a:cubicBezTo>
                <a:cubicBezTo>
                  <a:pt x="1595097" y="318825"/>
                  <a:pt x="1370220" y="319513"/>
                  <a:pt x="1145646" y="329278"/>
                </a:cubicBezTo>
                <a:cubicBezTo>
                  <a:pt x="1129135" y="329996"/>
                  <a:pt x="1114501" y="340417"/>
                  <a:pt x="1098610" y="344958"/>
                </a:cubicBezTo>
                <a:cubicBezTo>
                  <a:pt x="1033121" y="363671"/>
                  <a:pt x="1015746" y="363997"/>
                  <a:pt x="941825" y="376318"/>
                </a:cubicBezTo>
                <a:cubicBezTo>
                  <a:pt x="780277" y="430173"/>
                  <a:pt x="848819" y="411333"/>
                  <a:pt x="738005" y="439037"/>
                </a:cubicBezTo>
                <a:cubicBezTo>
                  <a:pt x="696256" y="459914"/>
                  <a:pt x="622112" y="504381"/>
                  <a:pt x="565541" y="517437"/>
                </a:cubicBezTo>
                <a:cubicBezTo>
                  <a:pt x="513609" y="529422"/>
                  <a:pt x="459317" y="531941"/>
                  <a:pt x="408756" y="548797"/>
                </a:cubicBezTo>
                <a:cubicBezTo>
                  <a:pt x="393078" y="554024"/>
                  <a:pt x="376911" y="557966"/>
                  <a:pt x="361721" y="564477"/>
                </a:cubicBezTo>
                <a:cubicBezTo>
                  <a:pt x="340239" y="573685"/>
                  <a:pt x="321394" y="589120"/>
                  <a:pt x="299007" y="595837"/>
                </a:cubicBezTo>
                <a:cubicBezTo>
                  <a:pt x="268558" y="604972"/>
                  <a:pt x="236293" y="606290"/>
                  <a:pt x="204936" y="611516"/>
                </a:cubicBezTo>
                <a:cubicBezTo>
                  <a:pt x="90422" y="649691"/>
                  <a:pt x="142931" y="634859"/>
                  <a:pt x="48150" y="658556"/>
                </a:cubicBezTo>
                <a:cubicBezTo>
                  <a:pt x="-7582" y="695714"/>
                  <a:pt x="-17729" y="689916"/>
                  <a:pt x="32472" y="689916"/>
                </a:cubicBezTo>
              </a:path>
            </a:pathLst>
          </a:custGeom>
          <a:ln>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456924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 grpId="0" animBg="1"/>
      <p:bldP spid="409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normAutofit/>
          </a:bodyPr>
          <a:lstStyle/>
          <a:p>
            <a:r>
              <a:rPr lang="en-US" altLang="en-US" sz="4000" dirty="0" smtClean="0"/>
              <a:t>Proximity </a:t>
            </a:r>
            <a:r>
              <a:rPr lang="en-US" altLang="en-US" sz="4000" dirty="0"/>
              <a:t>Measure for </a:t>
            </a:r>
            <a:r>
              <a:rPr lang="en-US" altLang="en-US" sz="4000" dirty="0" smtClean="0"/>
              <a:t>Categorical Attributes</a:t>
            </a:r>
          </a:p>
        </p:txBody>
      </p:sp>
      <p:sp>
        <p:nvSpPr>
          <p:cNvPr id="4100" name="Rectangle 3"/>
          <p:cNvSpPr>
            <a:spLocks noGrp="1" noChangeArrowheads="1"/>
          </p:cNvSpPr>
          <p:nvPr>
            <p:ph type="body" idx="1"/>
          </p:nvPr>
        </p:nvSpPr>
        <p:spPr>
          <a:xfrm>
            <a:off x="624690" y="1233409"/>
            <a:ext cx="9415237" cy="5450312"/>
          </a:xfrm>
        </p:spPr>
        <p:txBody>
          <a:bodyPr/>
          <a:lstStyle/>
          <a:p>
            <a:pPr>
              <a:lnSpc>
                <a:spcPct val="150000"/>
              </a:lnSpc>
            </a:pPr>
            <a:r>
              <a:rPr lang="en-US" altLang="en-US" sz="2400" dirty="0" smtClean="0"/>
              <a:t>Categorical data, also called nominal attributes</a:t>
            </a:r>
          </a:p>
          <a:p>
            <a:pPr lvl="1">
              <a:lnSpc>
                <a:spcPct val="150000"/>
              </a:lnSpc>
            </a:pPr>
            <a:r>
              <a:rPr lang="en-US" altLang="en-US" sz="2400" dirty="0" smtClean="0"/>
              <a:t> Example:  Color (red</a:t>
            </a:r>
            <a:r>
              <a:rPr lang="en-US" altLang="en-US" sz="2400" dirty="0"/>
              <a:t>, yellow, blue, </a:t>
            </a:r>
            <a:r>
              <a:rPr lang="en-US" altLang="en-US" sz="2400" dirty="0" smtClean="0"/>
              <a:t>green), profession, etc.  </a:t>
            </a:r>
            <a:endParaRPr lang="en-US" altLang="en-US" sz="2400" dirty="0"/>
          </a:p>
          <a:p>
            <a:pPr>
              <a:lnSpc>
                <a:spcPct val="150000"/>
              </a:lnSpc>
            </a:pPr>
            <a:r>
              <a:rPr lang="en-US" altLang="en-US" sz="2400" u="sng" dirty="0"/>
              <a:t>Method 1</a:t>
            </a:r>
            <a:r>
              <a:rPr lang="en-US" altLang="en-US" sz="2400" dirty="0"/>
              <a:t>: Simple matching</a:t>
            </a:r>
            <a:endParaRPr lang="en-US" altLang="en-US" sz="2400" i="1" dirty="0"/>
          </a:p>
          <a:p>
            <a:pPr lvl="1">
              <a:lnSpc>
                <a:spcPct val="150000"/>
              </a:lnSpc>
            </a:pPr>
            <a:r>
              <a:rPr lang="en-US" altLang="en-US" sz="2400" i="1" dirty="0"/>
              <a:t>m</a:t>
            </a:r>
            <a:r>
              <a:rPr lang="en-US" altLang="en-US" sz="2400" dirty="0"/>
              <a:t>: # of matches,</a:t>
            </a:r>
            <a:r>
              <a:rPr lang="en-US" altLang="en-US" sz="2400" i="1" dirty="0"/>
              <a:t> p</a:t>
            </a:r>
            <a:r>
              <a:rPr lang="en-US" altLang="en-US" sz="2400" dirty="0"/>
              <a:t>: total # of variables</a:t>
            </a:r>
          </a:p>
          <a:p>
            <a:pPr>
              <a:lnSpc>
                <a:spcPct val="150000"/>
              </a:lnSpc>
            </a:pPr>
            <a:endParaRPr lang="en-US" altLang="en-US" sz="2400" dirty="0"/>
          </a:p>
          <a:p>
            <a:pPr>
              <a:lnSpc>
                <a:spcPct val="150000"/>
              </a:lnSpc>
            </a:pPr>
            <a:endParaRPr lang="en-US" altLang="en-US" sz="2400" u="sng" dirty="0" smtClean="0"/>
          </a:p>
          <a:p>
            <a:pPr>
              <a:lnSpc>
                <a:spcPct val="150000"/>
              </a:lnSpc>
            </a:pPr>
            <a:r>
              <a:rPr lang="en-US" altLang="en-US" sz="2400" u="sng" dirty="0" smtClean="0"/>
              <a:t>Method </a:t>
            </a:r>
            <a:r>
              <a:rPr lang="en-US" altLang="en-US" sz="2400" u="sng" dirty="0"/>
              <a:t>2</a:t>
            </a:r>
            <a:r>
              <a:rPr lang="en-US" altLang="en-US" sz="2400" dirty="0"/>
              <a:t>: Use a large number of binary attributes</a:t>
            </a:r>
          </a:p>
          <a:p>
            <a:pPr lvl="1">
              <a:lnSpc>
                <a:spcPct val="150000"/>
              </a:lnSpc>
            </a:pPr>
            <a:r>
              <a:rPr lang="en-US" altLang="en-US" sz="2400" dirty="0" smtClean="0"/>
              <a:t>Creating </a:t>
            </a:r>
            <a:r>
              <a:rPr lang="en-US" altLang="en-US" sz="2400" dirty="0"/>
              <a:t>a new binary attribute for each of the </a:t>
            </a:r>
            <a:r>
              <a:rPr lang="en-US" altLang="en-US" sz="2400" i="1" dirty="0"/>
              <a:t>M</a:t>
            </a:r>
            <a:r>
              <a:rPr lang="en-US" altLang="en-US" sz="2400" dirty="0"/>
              <a:t> nominal states</a:t>
            </a:r>
          </a:p>
        </p:txBody>
      </p:sp>
      <p:graphicFrame>
        <p:nvGraphicFramePr>
          <p:cNvPr id="4" name="Object 4"/>
          <p:cNvGraphicFramePr>
            <a:graphicFrameLocks noChangeAspect="1"/>
          </p:cNvGraphicFramePr>
          <p:nvPr>
            <p:extLst>
              <p:ext uri="{D42A27DB-BD31-4B8C-83A1-F6EECF244321}">
                <p14:modId xmlns:p14="http://schemas.microsoft.com/office/powerpoint/2010/main" val="1714389473"/>
              </p:ext>
            </p:extLst>
          </p:nvPr>
        </p:nvGraphicFramePr>
        <p:xfrm>
          <a:off x="2665308" y="4042373"/>
          <a:ext cx="2667000" cy="666750"/>
        </p:xfrm>
        <a:graphic>
          <a:graphicData uri="http://schemas.openxmlformats.org/presentationml/2006/ole">
            <mc:AlternateContent xmlns:mc="http://schemas.openxmlformats.org/markup-compatibility/2006">
              <mc:Choice xmlns:v="urn:schemas-microsoft-com:vml" Requires="v">
                <p:oleObj spid="_x0000_s52344" name="Equation" r:id="rId4" imgW="1384300" imgH="469900" progId="Equation.3">
                  <p:embed/>
                </p:oleObj>
              </mc:Choice>
              <mc:Fallback>
                <p:oleObj name="Equation" r:id="rId4" imgW="1384300" imgH="4699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5308" y="4042373"/>
                        <a:ext cx="2667000" cy="666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60265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normAutofit/>
          </a:bodyPr>
          <a:lstStyle/>
          <a:p>
            <a:pPr eaLnBrk="1" hangingPunct="1"/>
            <a:r>
              <a:rPr lang="en-US" altLang="en-US" dirty="0"/>
              <a:t>Data Objects</a:t>
            </a:r>
          </a:p>
        </p:txBody>
      </p:sp>
      <p:sp>
        <p:nvSpPr>
          <p:cNvPr id="11268" name="Rectangle 3"/>
          <p:cNvSpPr>
            <a:spLocks noGrp="1" noChangeArrowheads="1"/>
          </p:cNvSpPr>
          <p:nvPr>
            <p:ph type="body" idx="1"/>
          </p:nvPr>
        </p:nvSpPr>
        <p:spPr/>
        <p:txBody>
          <a:bodyPr/>
          <a:lstStyle/>
          <a:p>
            <a:pPr eaLnBrk="1" hangingPunct="1">
              <a:lnSpc>
                <a:spcPct val="120000"/>
              </a:lnSpc>
            </a:pPr>
            <a:r>
              <a:rPr lang="en-US" altLang="en-US" sz="2400" dirty="0"/>
              <a:t>Data sets are made up of data </a:t>
            </a:r>
            <a:r>
              <a:rPr lang="en-US" altLang="en-US" sz="2400" dirty="0" smtClean="0"/>
              <a:t>objects</a:t>
            </a:r>
            <a:endParaRPr lang="en-US" altLang="en-US" sz="2400" dirty="0"/>
          </a:p>
          <a:p>
            <a:pPr eaLnBrk="1" hangingPunct="1">
              <a:lnSpc>
                <a:spcPct val="120000"/>
              </a:lnSpc>
            </a:pPr>
            <a:r>
              <a:rPr lang="en-US" altLang="en-US" sz="2400" dirty="0"/>
              <a:t>A </a:t>
            </a:r>
            <a:r>
              <a:rPr lang="en-US" altLang="en-US" sz="2400" b="1" dirty="0"/>
              <a:t>data object</a:t>
            </a:r>
            <a:r>
              <a:rPr lang="en-US" altLang="en-US" sz="2400" dirty="0"/>
              <a:t> represents an </a:t>
            </a:r>
            <a:r>
              <a:rPr lang="en-US" altLang="en-US" sz="2400" dirty="0" smtClean="0"/>
              <a:t>entity</a:t>
            </a:r>
            <a:endParaRPr lang="en-US" altLang="en-US" sz="2400" dirty="0"/>
          </a:p>
          <a:p>
            <a:pPr eaLnBrk="1" hangingPunct="1">
              <a:lnSpc>
                <a:spcPct val="120000"/>
              </a:lnSpc>
            </a:pPr>
            <a:r>
              <a:rPr lang="en-US" altLang="en-US" sz="2400" dirty="0"/>
              <a:t>Examples: </a:t>
            </a:r>
          </a:p>
          <a:p>
            <a:pPr lvl="1" eaLnBrk="1" hangingPunct="1">
              <a:lnSpc>
                <a:spcPct val="120000"/>
              </a:lnSpc>
            </a:pPr>
            <a:r>
              <a:rPr lang="en-US" altLang="en-US" sz="2400" dirty="0"/>
              <a:t>sales database:  customers, store items, sales</a:t>
            </a:r>
          </a:p>
          <a:p>
            <a:pPr lvl="1" eaLnBrk="1" hangingPunct="1">
              <a:lnSpc>
                <a:spcPct val="120000"/>
              </a:lnSpc>
            </a:pPr>
            <a:r>
              <a:rPr lang="en-US" altLang="en-US" sz="2400" dirty="0"/>
              <a:t>medical database: patients, treatments</a:t>
            </a:r>
          </a:p>
          <a:p>
            <a:pPr lvl="1" eaLnBrk="1" hangingPunct="1">
              <a:lnSpc>
                <a:spcPct val="120000"/>
              </a:lnSpc>
            </a:pPr>
            <a:r>
              <a:rPr lang="en-US" altLang="en-US" sz="2400" dirty="0"/>
              <a:t>university database: students, professors, courses</a:t>
            </a:r>
          </a:p>
          <a:p>
            <a:pPr eaLnBrk="1" hangingPunct="1">
              <a:lnSpc>
                <a:spcPct val="120000"/>
              </a:lnSpc>
            </a:pPr>
            <a:r>
              <a:rPr lang="en-US" altLang="en-US" sz="2400" dirty="0"/>
              <a:t>Also called </a:t>
            </a:r>
            <a:r>
              <a:rPr lang="en-US" altLang="en-US" sz="2400" i="1" dirty="0"/>
              <a:t>samples , examples, instances, data points, objects, </a:t>
            </a:r>
            <a:r>
              <a:rPr lang="en-US" altLang="en-US" sz="2400" i="1" dirty="0" smtClean="0"/>
              <a:t>tuples</a:t>
            </a:r>
            <a:endParaRPr lang="en-US" altLang="en-US" sz="2400" dirty="0"/>
          </a:p>
          <a:p>
            <a:pPr eaLnBrk="1" hangingPunct="1">
              <a:lnSpc>
                <a:spcPct val="120000"/>
              </a:lnSpc>
            </a:pPr>
            <a:r>
              <a:rPr lang="en-US" altLang="en-US" sz="2400" dirty="0"/>
              <a:t>Data objects are described by </a:t>
            </a:r>
            <a:r>
              <a:rPr lang="en-US" altLang="en-US" sz="2400" b="1" dirty="0" smtClean="0"/>
              <a:t>attributes</a:t>
            </a:r>
            <a:endParaRPr lang="en-US" altLang="en-US" sz="2400" dirty="0"/>
          </a:p>
          <a:p>
            <a:pPr>
              <a:lnSpc>
                <a:spcPct val="120000"/>
              </a:lnSpc>
            </a:pPr>
            <a:r>
              <a:rPr lang="en-US" altLang="en-US" sz="2400" dirty="0"/>
              <a:t>Database rows </a:t>
            </a:r>
            <a:r>
              <a:rPr lang="en-US" altLang="en-US" sz="2400" dirty="0" smtClean="0">
                <a:latin typeface="Calibri" panose="020F0502020204030204" pitchFamily="34" charset="0"/>
              </a:rPr>
              <a:t>→</a:t>
            </a:r>
            <a:r>
              <a:rPr lang="en-US" altLang="en-US" sz="2400" dirty="0" smtClean="0"/>
              <a:t> </a:t>
            </a:r>
            <a:r>
              <a:rPr lang="en-US" altLang="en-US" sz="2400" dirty="0"/>
              <a:t>data objects; columns </a:t>
            </a:r>
            <a:r>
              <a:rPr lang="en-US" altLang="en-US" sz="2400" dirty="0">
                <a:latin typeface="Calibri" panose="020F0502020204030204" pitchFamily="34" charset="0"/>
              </a:rPr>
              <a:t>→ </a:t>
            </a:r>
            <a:r>
              <a:rPr lang="en-US" altLang="en-US" sz="2400" dirty="0" smtClean="0"/>
              <a:t>attributes</a:t>
            </a:r>
            <a:endParaRPr lang="en-US" altLang="en-US" sz="2400" dirty="0"/>
          </a:p>
        </p:txBody>
      </p:sp>
    </p:spTree>
    <p:extLst>
      <p:ext uri="{BB962C8B-B14F-4D97-AF65-F5344CB8AC3E}">
        <p14:creationId xmlns:p14="http://schemas.microsoft.com/office/powerpoint/2010/main" val="1346478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normAutofit/>
          </a:bodyPr>
          <a:lstStyle/>
          <a:p>
            <a:r>
              <a:rPr lang="en-US" altLang="en-US" sz="4000" dirty="0" smtClean="0"/>
              <a:t>Ordinal </a:t>
            </a:r>
            <a:r>
              <a:rPr lang="en-US" altLang="en-US" sz="4000" dirty="0"/>
              <a:t>Variables</a:t>
            </a:r>
            <a:endParaRPr lang="en-US" altLang="en-US" sz="4000" dirty="0" smtClean="0"/>
          </a:p>
        </p:txBody>
      </p:sp>
      <p:sp>
        <p:nvSpPr>
          <p:cNvPr id="4100" name="Rectangle 3"/>
          <p:cNvSpPr>
            <a:spLocks noGrp="1" noChangeArrowheads="1"/>
          </p:cNvSpPr>
          <p:nvPr>
            <p:ph type="body" idx="1"/>
          </p:nvPr>
        </p:nvSpPr>
        <p:spPr>
          <a:xfrm>
            <a:off x="624690" y="1233409"/>
            <a:ext cx="9463207" cy="5450312"/>
          </a:xfrm>
        </p:spPr>
        <p:txBody>
          <a:bodyPr/>
          <a:lstStyle/>
          <a:p>
            <a:pPr>
              <a:spcAft>
                <a:spcPts val="600"/>
              </a:spcAft>
            </a:pPr>
            <a:r>
              <a:rPr lang="en-US" altLang="en-US" sz="2400" dirty="0" smtClean="0"/>
              <a:t>An </a:t>
            </a:r>
            <a:r>
              <a:rPr lang="en-US" altLang="en-US" sz="2400" dirty="0"/>
              <a:t>ordinal variable can be discrete or continuous</a:t>
            </a:r>
          </a:p>
          <a:p>
            <a:pPr>
              <a:spcAft>
                <a:spcPts val="600"/>
              </a:spcAft>
            </a:pPr>
            <a:r>
              <a:rPr lang="en-US" altLang="en-US" sz="2400" dirty="0"/>
              <a:t>Order is important, e.g., </a:t>
            </a:r>
            <a:r>
              <a:rPr lang="en-US" altLang="en-US" sz="2400" dirty="0" smtClean="0"/>
              <a:t>rank (e.g., freshman, sophomore, junior, senior)</a:t>
            </a:r>
            <a:endParaRPr lang="en-US" altLang="en-US" sz="2400" dirty="0"/>
          </a:p>
          <a:p>
            <a:pPr>
              <a:spcAft>
                <a:spcPts val="600"/>
              </a:spcAft>
            </a:pPr>
            <a:r>
              <a:rPr lang="en-US" altLang="en-US" sz="2400" dirty="0"/>
              <a:t>Can be treated like interval-scaled </a:t>
            </a:r>
          </a:p>
          <a:p>
            <a:pPr lvl="1">
              <a:spcAft>
                <a:spcPts val="600"/>
              </a:spcAft>
            </a:pPr>
            <a:r>
              <a:rPr lang="en-US" altLang="en-US" sz="2400" dirty="0" smtClean="0"/>
              <a:t>Replace </a:t>
            </a:r>
            <a:r>
              <a:rPr lang="en-US" altLang="en-US" sz="2400" i="1" dirty="0" smtClean="0"/>
              <a:t>an ordinal variable value</a:t>
            </a:r>
            <a:r>
              <a:rPr lang="en-US" altLang="en-US" sz="2400" dirty="0" smtClean="0"/>
              <a:t> </a:t>
            </a:r>
            <a:r>
              <a:rPr lang="en-US" altLang="en-US" sz="2400" dirty="0"/>
              <a:t>by </a:t>
            </a:r>
            <a:r>
              <a:rPr lang="en-US" altLang="en-US" sz="2400" dirty="0" smtClean="0"/>
              <a:t>its rank:</a:t>
            </a:r>
            <a:endParaRPr lang="en-US" altLang="en-US" sz="2400" dirty="0"/>
          </a:p>
          <a:p>
            <a:pPr lvl="1">
              <a:spcAft>
                <a:spcPts val="600"/>
              </a:spcAft>
            </a:pPr>
            <a:r>
              <a:rPr lang="en-US" altLang="en-US" sz="2400" dirty="0" smtClean="0"/>
              <a:t>Map </a:t>
            </a:r>
            <a:r>
              <a:rPr lang="en-US" altLang="en-US" sz="2400" dirty="0"/>
              <a:t>the range of each variable onto [0, 1] by replacing</a:t>
            </a:r>
            <a:r>
              <a:rPr lang="en-US" altLang="en-US" sz="2400" i="1" dirty="0"/>
              <a:t> </a:t>
            </a:r>
            <a:r>
              <a:rPr lang="en-US" altLang="en-US" sz="2400" i="1" dirty="0" err="1"/>
              <a:t>i</a:t>
            </a:r>
            <a:r>
              <a:rPr lang="en-US" altLang="en-US" sz="2400" dirty="0" err="1"/>
              <a:t>-th</a:t>
            </a:r>
            <a:r>
              <a:rPr lang="en-US" altLang="en-US" sz="2400" dirty="0"/>
              <a:t> object in the </a:t>
            </a:r>
            <a:r>
              <a:rPr lang="en-US" altLang="en-US" sz="2400" i="1" dirty="0"/>
              <a:t>f</a:t>
            </a:r>
            <a:r>
              <a:rPr lang="en-US" altLang="en-US" sz="2400" dirty="0"/>
              <a:t>-</a:t>
            </a:r>
            <a:r>
              <a:rPr lang="en-US" altLang="en-US" sz="2400" dirty="0" err="1"/>
              <a:t>th</a:t>
            </a:r>
            <a:r>
              <a:rPr lang="en-US" altLang="en-US" sz="2400" dirty="0"/>
              <a:t> variable </a:t>
            </a:r>
            <a:r>
              <a:rPr lang="en-US" altLang="en-US" sz="2400" dirty="0" smtClean="0"/>
              <a:t>by </a:t>
            </a:r>
            <a:endParaRPr lang="en-US" altLang="en-US" sz="2400" dirty="0"/>
          </a:p>
          <a:p>
            <a:pPr lvl="1">
              <a:spcAft>
                <a:spcPts val="600"/>
              </a:spcAft>
            </a:pPr>
            <a:endParaRPr lang="en-US" altLang="en-US" sz="2400" dirty="0" smtClean="0"/>
          </a:p>
          <a:p>
            <a:pPr lvl="2">
              <a:spcAft>
                <a:spcPts val="600"/>
              </a:spcAft>
            </a:pPr>
            <a:r>
              <a:rPr lang="en-US" altLang="en-US" sz="2400" dirty="0" smtClean="0"/>
              <a:t>Example:  freshman: 0; sophomore: 1/3; junior: 2/3; senior 1</a:t>
            </a:r>
          </a:p>
          <a:p>
            <a:pPr lvl="3">
              <a:spcAft>
                <a:spcPts val="600"/>
              </a:spcAft>
            </a:pPr>
            <a:r>
              <a:rPr lang="en-US" altLang="en-US" sz="2400" dirty="0" smtClean="0"/>
              <a:t>Then distance:  d(freshman, senior) = 1, d(junior, </a:t>
            </a:r>
            <a:r>
              <a:rPr lang="en-US" altLang="en-US" sz="2400" dirty="0"/>
              <a:t>senior) = </a:t>
            </a:r>
            <a:r>
              <a:rPr lang="en-US" altLang="en-US" sz="2400" dirty="0" smtClean="0"/>
              <a:t>1/3</a:t>
            </a:r>
            <a:endParaRPr lang="en-US" altLang="en-US" sz="2400" dirty="0"/>
          </a:p>
          <a:p>
            <a:pPr lvl="1">
              <a:spcAft>
                <a:spcPts val="600"/>
              </a:spcAft>
            </a:pPr>
            <a:r>
              <a:rPr lang="en-US" altLang="en-US" sz="2400" dirty="0" smtClean="0"/>
              <a:t>Compute </a:t>
            </a:r>
            <a:r>
              <a:rPr lang="en-US" altLang="en-US" sz="2400" dirty="0"/>
              <a:t>the dissimilarity using methods for interval-scaled variables</a:t>
            </a:r>
          </a:p>
        </p:txBody>
      </p:sp>
      <p:graphicFrame>
        <p:nvGraphicFramePr>
          <p:cNvPr id="7" name="Object 6"/>
          <p:cNvGraphicFramePr>
            <a:graphicFrameLocks noChangeAspect="1"/>
          </p:cNvGraphicFramePr>
          <p:nvPr>
            <p:extLst>
              <p:ext uri="{D42A27DB-BD31-4B8C-83A1-F6EECF244321}">
                <p14:modId xmlns:p14="http://schemas.microsoft.com/office/powerpoint/2010/main" val="3327547159"/>
              </p:ext>
            </p:extLst>
          </p:nvPr>
        </p:nvGraphicFramePr>
        <p:xfrm>
          <a:off x="4217843" y="4127089"/>
          <a:ext cx="1612900" cy="960437"/>
        </p:xfrm>
        <a:graphic>
          <a:graphicData uri="http://schemas.openxmlformats.org/presentationml/2006/ole">
            <mc:AlternateContent xmlns:mc="http://schemas.openxmlformats.org/markup-compatibility/2006">
              <mc:Choice xmlns:v="urn:schemas-microsoft-com:vml" Requires="v">
                <p:oleObj spid="_x0000_s53484" name="Equation" r:id="rId4" imgW="787320" imgH="469800" progId="Equation.DSMT4">
                  <p:embed/>
                </p:oleObj>
              </mc:Choice>
              <mc:Fallback>
                <p:oleObj name="Equation" r:id="rId4" imgW="787320" imgH="469800" progId="Equation.DSMT4">
                  <p:embed/>
                  <p:pic>
                    <p:nvPicPr>
                      <p:cNvPr id="0" name=""/>
                      <p:cNvPicPr/>
                      <p:nvPr/>
                    </p:nvPicPr>
                    <p:blipFill>
                      <a:blip r:embed="rId5"/>
                      <a:stretch>
                        <a:fillRect/>
                      </a:stretch>
                    </p:blipFill>
                    <p:spPr>
                      <a:xfrm>
                        <a:off x="4217843" y="4127089"/>
                        <a:ext cx="1612900" cy="960437"/>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890847719"/>
              </p:ext>
            </p:extLst>
          </p:nvPr>
        </p:nvGraphicFramePr>
        <p:xfrm>
          <a:off x="7179111" y="3048577"/>
          <a:ext cx="1841946" cy="551295"/>
        </p:xfrm>
        <a:graphic>
          <a:graphicData uri="http://schemas.openxmlformats.org/presentationml/2006/ole">
            <mc:AlternateContent xmlns:mc="http://schemas.openxmlformats.org/markup-compatibility/2006">
              <mc:Choice xmlns:v="urn:schemas-microsoft-com:vml" Requires="v">
                <p:oleObj spid="_x0000_s53485" name="Equation" r:id="rId6" imgW="914400" imgH="241200" progId="Equation.DSMT4">
                  <p:embed/>
                </p:oleObj>
              </mc:Choice>
              <mc:Fallback>
                <p:oleObj name="Equation" r:id="rId6" imgW="914400" imgH="241200" progId="Equation.DSMT4">
                  <p:embed/>
                  <p:pic>
                    <p:nvPicPr>
                      <p:cNvPr id="0" name=""/>
                      <p:cNvPicPr/>
                      <p:nvPr/>
                    </p:nvPicPr>
                    <p:blipFill>
                      <a:blip r:embed="rId7"/>
                      <a:stretch>
                        <a:fillRect/>
                      </a:stretch>
                    </p:blipFill>
                    <p:spPr>
                      <a:xfrm>
                        <a:off x="7179111" y="3048577"/>
                        <a:ext cx="1841946" cy="551295"/>
                      </a:xfrm>
                      <a:prstGeom prst="rect">
                        <a:avLst/>
                      </a:prstGeom>
                    </p:spPr>
                  </p:pic>
                </p:oleObj>
              </mc:Fallback>
            </mc:AlternateContent>
          </a:graphicData>
        </a:graphic>
      </p:graphicFrame>
      <p:sp>
        <p:nvSpPr>
          <p:cNvPr id="2" name="TextBox 1"/>
          <p:cNvSpPr txBox="1"/>
          <p:nvPr/>
        </p:nvSpPr>
        <p:spPr>
          <a:xfrm>
            <a:off x="9372212" y="83035"/>
            <a:ext cx="2769156" cy="2723823"/>
          </a:xfrm>
          <a:prstGeom prst="rect">
            <a:avLst/>
          </a:prstGeom>
          <a:solidFill>
            <a:schemeClr val="bg2"/>
          </a:solidFill>
        </p:spPr>
        <p:txBody>
          <a:bodyPr wrap="none" rtlCol="0">
            <a:spAutoFit/>
          </a:bodyPr>
          <a:lstStyle/>
          <a:p>
            <a:r>
              <a:rPr lang="en-US" dirty="0" smtClean="0"/>
              <a:t>Let r be:{1,2,3,4}</a:t>
            </a:r>
          </a:p>
          <a:p>
            <a:r>
              <a:rPr lang="en-US" dirty="0" smtClean="0"/>
              <a:t>Z(fresh)=(1-1)/(4-1) =0</a:t>
            </a:r>
          </a:p>
          <a:p>
            <a:r>
              <a:rPr lang="en-US" dirty="0" smtClean="0"/>
              <a:t>Z(</a:t>
            </a:r>
            <a:r>
              <a:rPr lang="en-US" dirty="0" err="1" smtClean="0"/>
              <a:t>soph</a:t>
            </a:r>
            <a:r>
              <a:rPr lang="en-US" dirty="0" smtClean="0"/>
              <a:t>)=(2-1)/(4-1)=1/3</a:t>
            </a:r>
          </a:p>
          <a:p>
            <a:r>
              <a:rPr lang="en-US" dirty="0" smtClean="0"/>
              <a:t>Z(</a:t>
            </a:r>
            <a:r>
              <a:rPr lang="en-US" dirty="0" err="1" smtClean="0"/>
              <a:t>jun</a:t>
            </a:r>
            <a:r>
              <a:rPr lang="en-US" dirty="0" smtClean="0"/>
              <a:t>)=(3-1)/(4-1)=2/3</a:t>
            </a:r>
          </a:p>
          <a:p>
            <a:r>
              <a:rPr lang="en-US" dirty="0" smtClean="0"/>
              <a:t>Z(</a:t>
            </a:r>
            <a:r>
              <a:rPr lang="en-US" dirty="0" err="1" smtClean="0"/>
              <a:t>sen</a:t>
            </a:r>
            <a:r>
              <a:rPr lang="en-US" dirty="0" smtClean="0"/>
              <a:t>)=(4-1)/(4-1)=1</a:t>
            </a:r>
          </a:p>
          <a:p>
            <a:endParaRPr lang="en-US" dirty="0"/>
          </a:p>
          <a:p>
            <a:r>
              <a:rPr lang="en-US" dirty="0" err="1" smtClean="0"/>
              <a:t>Dist</a:t>
            </a:r>
            <a:r>
              <a:rPr lang="en-US" dirty="0" smtClean="0"/>
              <a:t>(</a:t>
            </a:r>
            <a:r>
              <a:rPr lang="en-US" dirty="0" err="1" smtClean="0"/>
              <a:t>fres,sop</a:t>
            </a:r>
            <a:r>
              <a:rPr lang="en-US" dirty="0" smtClean="0"/>
              <a:t>)=(1/3)-0=1/3</a:t>
            </a:r>
          </a:p>
          <a:p>
            <a:r>
              <a:rPr lang="en-US" dirty="0" err="1" smtClean="0"/>
              <a:t>Dist</a:t>
            </a:r>
            <a:r>
              <a:rPr lang="en-US" dirty="0" smtClean="0"/>
              <a:t>(</a:t>
            </a:r>
            <a:r>
              <a:rPr lang="en-US" dirty="0" err="1" smtClean="0"/>
              <a:t>fres,sen</a:t>
            </a:r>
            <a:r>
              <a:rPr lang="en-US" dirty="0" smtClean="0"/>
              <a:t>)=1-0=0</a:t>
            </a:r>
          </a:p>
          <a:p>
            <a:r>
              <a:rPr lang="en-US" dirty="0" err="1" smtClean="0"/>
              <a:t>Dist</a:t>
            </a:r>
            <a:r>
              <a:rPr lang="en-US" dirty="0" smtClean="0"/>
              <a:t>(</a:t>
            </a:r>
            <a:r>
              <a:rPr lang="en-US" dirty="0" err="1" smtClean="0"/>
              <a:t>jun,sen</a:t>
            </a:r>
            <a:r>
              <a:rPr lang="en-US" dirty="0" smtClean="0"/>
              <a:t>)=1-2/3 = 1/3</a:t>
            </a:r>
            <a:endParaRPr lang="en-US" dirty="0"/>
          </a:p>
        </p:txBody>
      </p:sp>
    </p:spTree>
    <p:extLst>
      <p:ext uri="{BB962C8B-B14F-4D97-AF65-F5344CB8AC3E}">
        <p14:creationId xmlns:p14="http://schemas.microsoft.com/office/powerpoint/2010/main" val="2039135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lstStyle/>
          <a:p>
            <a:r>
              <a:rPr lang="en-US" altLang="en-US" dirty="0"/>
              <a:t>Attributes of Mixed Type</a:t>
            </a:r>
            <a:endParaRPr lang="en-US" altLang="en-US" dirty="0" smtClean="0"/>
          </a:p>
        </p:txBody>
      </p:sp>
      <p:sp>
        <p:nvSpPr>
          <p:cNvPr id="4100" name="Rectangle 3"/>
          <p:cNvSpPr>
            <a:spLocks noGrp="1" noChangeArrowheads="1"/>
          </p:cNvSpPr>
          <p:nvPr>
            <p:ph type="body" idx="1"/>
          </p:nvPr>
        </p:nvSpPr>
        <p:spPr>
          <a:xfrm>
            <a:off x="552262" y="1151931"/>
            <a:ext cx="9904490" cy="5583847"/>
          </a:xfrm>
        </p:spPr>
        <p:txBody>
          <a:bodyPr/>
          <a:lstStyle/>
          <a:p>
            <a:pPr>
              <a:spcAft>
                <a:spcPts val="600"/>
              </a:spcAft>
            </a:pPr>
            <a:r>
              <a:rPr lang="en-US" altLang="en-US" sz="2400" dirty="0" smtClean="0">
                <a:latin typeface="Calibri" panose="020F0502020204030204" pitchFamily="34" charset="0"/>
              </a:rPr>
              <a:t>A dataset </a:t>
            </a:r>
            <a:r>
              <a:rPr lang="en-US" altLang="en-US" sz="2400" dirty="0">
                <a:latin typeface="Calibri" panose="020F0502020204030204" pitchFamily="34" charset="0"/>
              </a:rPr>
              <a:t>may contain all attribute types</a:t>
            </a:r>
          </a:p>
          <a:p>
            <a:pPr lvl="1">
              <a:spcAft>
                <a:spcPts val="600"/>
              </a:spcAft>
            </a:pPr>
            <a:r>
              <a:rPr lang="en-US" altLang="en-US" sz="2400" dirty="0">
                <a:latin typeface="Calibri" panose="020F0502020204030204" pitchFamily="34" charset="0"/>
              </a:rPr>
              <a:t>Nominal, symmetric binary, asymmetric binary, numeric, </a:t>
            </a:r>
            <a:r>
              <a:rPr lang="en-US" altLang="en-US" sz="2400" dirty="0" smtClean="0">
                <a:latin typeface="Calibri" panose="020F0502020204030204" pitchFamily="34" charset="0"/>
              </a:rPr>
              <a:t>and ordinal</a:t>
            </a:r>
            <a:endParaRPr lang="en-US" altLang="en-US" sz="2400" dirty="0">
              <a:latin typeface="Calibri" panose="020F0502020204030204" pitchFamily="34" charset="0"/>
            </a:endParaRPr>
          </a:p>
          <a:p>
            <a:pPr>
              <a:spcAft>
                <a:spcPts val="600"/>
              </a:spcAft>
            </a:pPr>
            <a:r>
              <a:rPr lang="en-US" altLang="en-US" sz="2400" dirty="0">
                <a:latin typeface="Calibri" panose="020F0502020204030204" pitchFamily="34" charset="0"/>
              </a:rPr>
              <a:t>One may use a weighted formula to combine their </a:t>
            </a:r>
            <a:r>
              <a:rPr lang="en-US" altLang="en-US" sz="2400" dirty="0" smtClean="0">
                <a:latin typeface="Calibri" panose="020F0502020204030204" pitchFamily="34" charset="0"/>
              </a:rPr>
              <a:t>effects:</a:t>
            </a:r>
            <a:endParaRPr lang="en-US" altLang="en-US" sz="2400" dirty="0">
              <a:latin typeface="Calibri" panose="020F0502020204030204" pitchFamily="34" charset="0"/>
            </a:endParaRPr>
          </a:p>
          <a:p>
            <a:pPr>
              <a:spcAft>
                <a:spcPts val="600"/>
              </a:spcAft>
            </a:pPr>
            <a:endParaRPr lang="en-US" altLang="en-US" sz="2400" dirty="0">
              <a:latin typeface="Calibri" panose="020F0502020204030204" pitchFamily="34" charset="0"/>
            </a:endParaRPr>
          </a:p>
          <a:p>
            <a:pPr marL="200020" lvl="1" indent="0">
              <a:spcAft>
                <a:spcPts val="600"/>
              </a:spcAft>
              <a:buNone/>
            </a:pPr>
            <a:endParaRPr lang="en-US" altLang="en-US" sz="2400" i="1" dirty="0">
              <a:latin typeface="Calibri" panose="020F0502020204030204" pitchFamily="34" charset="0"/>
            </a:endParaRPr>
          </a:p>
          <a:p>
            <a:pPr lvl="1">
              <a:spcAft>
                <a:spcPts val="600"/>
              </a:spcAft>
            </a:pPr>
            <a:endParaRPr lang="en-US" altLang="en-US" sz="2400" dirty="0" smtClean="0">
              <a:latin typeface="Calibri" panose="020F0502020204030204" pitchFamily="34" charset="0"/>
            </a:endParaRPr>
          </a:p>
          <a:p>
            <a:pPr lvl="1">
              <a:spcAft>
                <a:spcPts val="600"/>
              </a:spcAft>
            </a:pPr>
            <a:r>
              <a:rPr lang="en-US" altLang="en-US" sz="2400" dirty="0">
                <a:latin typeface="Calibri" panose="020F0502020204030204" pitchFamily="34" charset="0"/>
              </a:rPr>
              <a:t>If</a:t>
            </a:r>
            <a:r>
              <a:rPr lang="en-US" altLang="en-US" sz="2400" i="1" dirty="0">
                <a:latin typeface="Calibri" panose="020F0502020204030204" pitchFamily="34" charset="0"/>
              </a:rPr>
              <a:t> f</a:t>
            </a:r>
            <a:r>
              <a:rPr lang="en-US" altLang="en-US" sz="2400" dirty="0">
                <a:latin typeface="Calibri" panose="020F0502020204030204" pitchFamily="34" charset="0"/>
              </a:rPr>
              <a:t>  is numeric: </a:t>
            </a:r>
            <a:r>
              <a:rPr lang="en-US" altLang="en-US" sz="2400" dirty="0" smtClean="0">
                <a:latin typeface="Calibri" panose="020F0502020204030204" pitchFamily="34" charset="0"/>
              </a:rPr>
              <a:t>Use </a:t>
            </a:r>
            <a:r>
              <a:rPr lang="en-US" altLang="en-US" sz="2400" dirty="0">
                <a:latin typeface="Calibri" panose="020F0502020204030204" pitchFamily="34" charset="0"/>
              </a:rPr>
              <a:t>the normalized distance</a:t>
            </a:r>
          </a:p>
          <a:p>
            <a:pPr lvl="1">
              <a:spcAft>
                <a:spcPts val="600"/>
              </a:spcAft>
            </a:pPr>
            <a:r>
              <a:rPr lang="en-US" altLang="en-US" sz="2400" dirty="0" smtClean="0">
                <a:latin typeface="Calibri" panose="020F0502020204030204" pitchFamily="34" charset="0"/>
              </a:rPr>
              <a:t>If</a:t>
            </a:r>
            <a:r>
              <a:rPr lang="en-US" altLang="en-US" sz="2400" i="1" dirty="0" smtClean="0">
                <a:latin typeface="Calibri" panose="020F0502020204030204" pitchFamily="34" charset="0"/>
              </a:rPr>
              <a:t> f</a:t>
            </a:r>
            <a:r>
              <a:rPr lang="en-US" altLang="en-US" sz="2400" dirty="0" smtClean="0">
                <a:latin typeface="Calibri" panose="020F0502020204030204" pitchFamily="34" charset="0"/>
              </a:rPr>
              <a:t>  </a:t>
            </a:r>
            <a:r>
              <a:rPr lang="en-US" altLang="en-US" sz="2400" dirty="0">
                <a:latin typeface="Calibri" panose="020F0502020204030204" pitchFamily="34" charset="0"/>
              </a:rPr>
              <a:t>is binary or </a:t>
            </a:r>
            <a:r>
              <a:rPr lang="en-US" altLang="en-US" sz="2400" dirty="0" smtClean="0">
                <a:latin typeface="Calibri" panose="020F0502020204030204" pitchFamily="34" charset="0"/>
              </a:rPr>
              <a:t>nominal:   </a:t>
            </a:r>
            <a:r>
              <a:rPr lang="en-US" altLang="en-US" sz="2400" dirty="0" err="1" smtClean="0">
                <a:latin typeface="Calibri" panose="020F0502020204030204" pitchFamily="34" charset="0"/>
                <a:cs typeface="Tahoma" panose="020B0604030504040204" pitchFamily="34" charset="0"/>
              </a:rPr>
              <a:t>d</a:t>
            </a:r>
            <a:r>
              <a:rPr lang="en-US" altLang="en-US" sz="2400" baseline="-25000" dirty="0" err="1" smtClean="0">
                <a:latin typeface="Calibri" panose="020F0502020204030204" pitchFamily="34" charset="0"/>
              </a:rPr>
              <a:t>ij</a:t>
            </a:r>
            <a:r>
              <a:rPr lang="en-US" altLang="en-US" sz="2400" baseline="30000" dirty="0" smtClean="0">
                <a:latin typeface="Calibri" panose="020F0502020204030204" pitchFamily="34" charset="0"/>
              </a:rPr>
              <a:t>(f</a:t>
            </a:r>
            <a:r>
              <a:rPr lang="en-US" altLang="en-US" sz="2400" baseline="30000" dirty="0">
                <a:latin typeface="Calibri" panose="020F0502020204030204" pitchFamily="34" charset="0"/>
              </a:rPr>
              <a:t>)</a:t>
            </a:r>
            <a:r>
              <a:rPr lang="en-US" altLang="en-US" sz="2400" dirty="0">
                <a:latin typeface="Calibri" panose="020F0502020204030204" pitchFamily="34" charset="0"/>
              </a:rPr>
              <a:t> = 0  if </a:t>
            </a:r>
            <a:r>
              <a:rPr lang="en-US" altLang="en-US" sz="2400" dirty="0" err="1">
                <a:latin typeface="Calibri" panose="020F0502020204030204" pitchFamily="34" charset="0"/>
              </a:rPr>
              <a:t>x</a:t>
            </a:r>
            <a:r>
              <a:rPr lang="en-US" altLang="en-US" sz="2400" baseline="-25000" dirty="0" err="1">
                <a:latin typeface="Calibri" panose="020F0502020204030204" pitchFamily="34" charset="0"/>
              </a:rPr>
              <a:t>if</a:t>
            </a:r>
            <a:r>
              <a:rPr lang="en-US" altLang="en-US" sz="2400" baseline="-25000" dirty="0">
                <a:latin typeface="Calibri" panose="020F0502020204030204" pitchFamily="34" charset="0"/>
              </a:rPr>
              <a:t> </a:t>
            </a:r>
            <a:r>
              <a:rPr lang="en-US" altLang="en-US" sz="2400" dirty="0">
                <a:latin typeface="Calibri" panose="020F0502020204030204" pitchFamily="34" charset="0"/>
              </a:rPr>
              <a:t>= </a:t>
            </a:r>
            <a:r>
              <a:rPr lang="en-US" altLang="en-US" sz="2400" dirty="0" err="1" smtClean="0">
                <a:latin typeface="Calibri" panose="020F0502020204030204" pitchFamily="34" charset="0"/>
              </a:rPr>
              <a:t>x</a:t>
            </a:r>
            <a:r>
              <a:rPr lang="en-US" altLang="en-US" sz="2400" baseline="-25000" dirty="0" err="1" smtClean="0">
                <a:latin typeface="Calibri" panose="020F0502020204030204" pitchFamily="34" charset="0"/>
              </a:rPr>
              <a:t>jf</a:t>
            </a:r>
            <a:r>
              <a:rPr lang="en-US" altLang="en-US" sz="2400" dirty="0" smtClean="0">
                <a:latin typeface="Calibri" panose="020F0502020204030204" pitchFamily="34" charset="0"/>
              </a:rPr>
              <a:t>; </a:t>
            </a:r>
            <a:r>
              <a:rPr lang="en-US" altLang="en-US" sz="2400" dirty="0">
                <a:latin typeface="Calibri" panose="020F0502020204030204" pitchFamily="34" charset="0"/>
              </a:rPr>
              <a:t>or </a:t>
            </a:r>
            <a:r>
              <a:rPr lang="en-US" altLang="en-US" sz="2400" dirty="0" err="1">
                <a:latin typeface="Calibri" panose="020F0502020204030204" pitchFamily="34" charset="0"/>
                <a:cs typeface="Tahoma" panose="020B0604030504040204" pitchFamily="34" charset="0"/>
              </a:rPr>
              <a:t>d</a:t>
            </a:r>
            <a:r>
              <a:rPr lang="en-US" altLang="en-US" sz="2400" baseline="-25000" dirty="0" err="1">
                <a:latin typeface="Calibri" panose="020F0502020204030204" pitchFamily="34" charset="0"/>
              </a:rPr>
              <a:t>ij</a:t>
            </a:r>
            <a:r>
              <a:rPr lang="en-US" altLang="en-US" sz="2400" baseline="30000" dirty="0">
                <a:latin typeface="Calibri" panose="020F0502020204030204" pitchFamily="34" charset="0"/>
              </a:rPr>
              <a:t>(f)</a:t>
            </a:r>
            <a:r>
              <a:rPr lang="en-US" altLang="en-US" sz="2400" dirty="0">
                <a:latin typeface="Calibri" panose="020F0502020204030204" pitchFamily="34" charset="0"/>
              </a:rPr>
              <a:t> = 1 otherwise</a:t>
            </a:r>
          </a:p>
          <a:p>
            <a:pPr lvl="1">
              <a:spcAft>
                <a:spcPts val="600"/>
              </a:spcAft>
            </a:pPr>
            <a:r>
              <a:rPr lang="en-US" altLang="en-US" sz="2400" dirty="0" smtClean="0">
                <a:latin typeface="Calibri" panose="020F0502020204030204" pitchFamily="34" charset="0"/>
              </a:rPr>
              <a:t>If</a:t>
            </a:r>
            <a:r>
              <a:rPr lang="en-US" altLang="en-US" sz="2400" i="1" dirty="0" smtClean="0">
                <a:latin typeface="Calibri" panose="020F0502020204030204" pitchFamily="34" charset="0"/>
              </a:rPr>
              <a:t> f</a:t>
            </a:r>
            <a:r>
              <a:rPr lang="en-US" altLang="en-US" sz="2400" dirty="0" smtClean="0">
                <a:latin typeface="Calibri" panose="020F0502020204030204" pitchFamily="34" charset="0"/>
              </a:rPr>
              <a:t>  </a:t>
            </a:r>
            <a:r>
              <a:rPr lang="en-US" altLang="en-US" sz="2400" dirty="0">
                <a:latin typeface="Calibri" panose="020F0502020204030204" pitchFamily="34" charset="0"/>
              </a:rPr>
              <a:t>is </a:t>
            </a:r>
            <a:r>
              <a:rPr lang="en-US" altLang="en-US" sz="2400" dirty="0" smtClean="0">
                <a:latin typeface="Calibri" panose="020F0502020204030204" pitchFamily="34" charset="0"/>
              </a:rPr>
              <a:t>ordinal</a:t>
            </a:r>
            <a:endParaRPr lang="en-US" altLang="en-US" sz="2400" dirty="0">
              <a:latin typeface="Calibri" panose="020F0502020204030204" pitchFamily="34" charset="0"/>
            </a:endParaRPr>
          </a:p>
          <a:p>
            <a:pPr lvl="2">
              <a:spcAft>
                <a:spcPts val="600"/>
              </a:spcAft>
            </a:pPr>
            <a:r>
              <a:rPr lang="en-US" altLang="en-US" sz="2400" dirty="0">
                <a:latin typeface="Calibri" panose="020F0502020204030204" pitchFamily="34" charset="0"/>
              </a:rPr>
              <a:t>Compute ranks </a:t>
            </a:r>
            <a:r>
              <a:rPr lang="en-US" altLang="en-US" sz="2400" dirty="0" err="1" smtClean="0">
                <a:latin typeface="Calibri" panose="020F0502020204030204" pitchFamily="34" charset="0"/>
              </a:rPr>
              <a:t>z</a:t>
            </a:r>
            <a:r>
              <a:rPr lang="en-US" altLang="en-US" sz="2400" baseline="-25000" dirty="0" err="1" smtClean="0">
                <a:latin typeface="Calibri" panose="020F0502020204030204" pitchFamily="34" charset="0"/>
              </a:rPr>
              <a:t>if</a:t>
            </a:r>
            <a:r>
              <a:rPr lang="en-US" altLang="en-US" sz="2400" baseline="-25000" dirty="0" smtClean="0">
                <a:latin typeface="Calibri" panose="020F0502020204030204" pitchFamily="34" charset="0"/>
              </a:rPr>
              <a:t> </a:t>
            </a:r>
            <a:r>
              <a:rPr lang="en-US" altLang="en-US" sz="2400" dirty="0" smtClean="0">
                <a:latin typeface="Calibri" panose="020F0502020204030204" pitchFamily="34" charset="0"/>
              </a:rPr>
              <a:t> (where                         )</a:t>
            </a:r>
            <a:endParaRPr lang="en-US" altLang="en-US" sz="2400" dirty="0">
              <a:latin typeface="Calibri" panose="020F0502020204030204" pitchFamily="34" charset="0"/>
            </a:endParaRPr>
          </a:p>
          <a:p>
            <a:pPr lvl="2">
              <a:spcAft>
                <a:spcPts val="600"/>
              </a:spcAft>
            </a:pPr>
            <a:r>
              <a:rPr lang="en-US" altLang="en-US" sz="2400" dirty="0">
                <a:latin typeface="Calibri" panose="020F0502020204030204" pitchFamily="34" charset="0"/>
              </a:rPr>
              <a:t>Treat </a:t>
            </a:r>
            <a:r>
              <a:rPr lang="en-US" altLang="en-US" sz="2400" dirty="0" err="1">
                <a:latin typeface="Calibri" panose="020F0502020204030204" pitchFamily="34" charset="0"/>
              </a:rPr>
              <a:t>z</a:t>
            </a:r>
            <a:r>
              <a:rPr lang="en-US" altLang="en-US" sz="2400" baseline="-25000" dirty="0" err="1">
                <a:latin typeface="Calibri" panose="020F0502020204030204" pitchFamily="34" charset="0"/>
              </a:rPr>
              <a:t>if</a:t>
            </a:r>
            <a:r>
              <a:rPr lang="en-US" altLang="en-US" sz="2400" dirty="0">
                <a:latin typeface="Calibri" panose="020F0502020204030204" pitchFamily="34" charset="0"/>
              </a:rPr>
              <a:t> as </a:t>
            </a:r>
            <a:r>
              <a:rPr lang="en-US" altLang="en-US" sz="2400" dirty="0" smtClean="0">
                <a:latin typeface="Calibri" panose="020F0502020204030204" pitchFamily="34" charset="0"/>
              </a:rPr>
              <a:t>interval-scaled</a:t>
            </a:r>
            <a:endParaRPr lang="en-US" altLang="en-US" sz="2400" dirty="0">
              <a:latin typeface="Calibri" panose="020F0502020204030204" pitchFamily="34"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1556179424"/>
              </p:ext>
            </p:extLst>
          </p:nvPr>
        </p:nvGraphicFramePr>
        <p:xfrm>
          <a:off x="4726363" y="5614179"/>
          <a:ext cx="1612900" cy="960437"/>
        </p:xfrm>
        <a:graphic>
          <a:graphicData uri="http://schemas.openxmlformats.org/presentationml/2006/ole">
            <mc:AlternateContent xmlns:mc="http://schemas.openxmlformats.org/markup-compatibility/2006">
              <mc:Choice xmlns:v="urn:schemas-microsoft-com:vml" Requires="v">
                <p:oleObj spid="_x0000_s54508" name="Equation" r:id="rId4" imgW="787320" imgH="469800" progId="Equation.DSMT4">
                  <p:embed/>
                </p:oleObj>
              </mc:Choice>
              <mc:Fallback>
                <p:oleObj name="Equation" r:id="rId4" imgW="787320" imgH="469800" progId="Equation.DSMT4">
                  <p:embed/>
                  <p:pic>
                    <p:nvPicPr>
                      <p:cNvPr id="0" name=""/>
                      <p:cNvPicPr/>
                      <p:nvPr/>
                    </p:nvPicPr>
                    <p:blipFill>
                      <a:blip r:embed="rId5"/>
                      <a:stretch>
                        <a:fillRect/>
                      </a:stretch>
                    </p:blipFill>
                    <p:spPr>
                      <a:xfrm>
                        <a:off x="4726363" y="5614179"/>
                        <a:ext cx="1612900" cy="960437"/>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4027802" y="2556058"/>
          <a:ext cx="2490693" cy="1741053"/>
        </p:xfrm>
        <a:graphic>
          <a:graphicData uri="http://schemas.openxmlformats.org/presentationml/2006/ole">
            <mc:AlternateContent xmlns:mc="http://schemas.openxmlformats.org/markup-compatibility/2006">
              <mc:Choice xmlns:v="urn:schemas-microsoft-com:vml" Requires="v">
                <p:oleObj spid="_x0000_s54509" name="Equation" r:id="rId6" imgW="1269720" imgH="888840" progId="Equation.DSMT4">
                  <p:embed/>
                </p:oleObj>
              </mc:Choice>
              <mc:Fallback>
                <p:oleObj name="Equation" r:id="rId6" imgW="1269720" imgH="888840" progId="Equation.DSMT4">
                  <p:embed/>
                  <p:pic>
                    <p:nvPicPr>
                      <p:cNvPr id="0" name=""/>
                      <p:cNvPicPr/>
                      <p:nvPr/>
                    </p:nvPicPr>
                    <p:blipFill>
                      <a:blip r:embed="rId7"/>
                      <a:stretch>
                        <a:fillRect/>
                      </a:stretch>
                    </p:blipFill>
                    <p:spPr>
                      <a:xfrm>
                        <a:off x="4027802" y="2556058"/>
                        <a:ext cx="2490693" cy="1741053"/>
                      </a:xfrm>
                      <a:prstGeom prst="rect">
                        <a:avLst/>
                      </a:prstGeom>
                    </p:spPr>
                  </p:pic>
                </p:oleObj>
              </mc:Fallback>
            </mc:AlternateContent>
          </a:graphicData>
        </a:graphic>
      </p:graphicFrame>
    </p:spTree>
    <p:extLst>
      <p:ext uri="{BB962C8B-B14F-4D97-AF65-F5344CB8AC3E}">
        <p14:creationId xmlns:p14="http://schemas.microsoft.com/office/powerpoint/2010/main" val="36349212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normAutofit/>
          </a:bodyPr>
          <a:lstStyle/>
          <a:p>
            <a:r>
              <a:rPr lang="en-US" altLang="en-US" sz="4000" dirty="0"/>
              <a:t>Cosine </a:t>
            </a:r>
            <a:r>
              <a:rPr lang="en-US" altLang="en-US" sz="4000" dirty="0" smtClean="0"/>
              <a:t>Similarity of Two Vectors</a:t>
            </a:r>
          </a:p>
        </p:txBody>
      </p:sp>
      <p:sp>
        <p:nvSpPr>
          <p:cNvPr id="4100" name="Rectangle 3"/>
          <p:cNvSpPr>
            <a:spLocks noGrp="1" noChangeArrowheads="1"/>
          </p:cNvSpPr>
          <p:nvPr>
            <p:ph type="body" idx="1"/>
          </p:nvPr>
        </p:nvSpPr>
        <p:spPr>
          <a:xfrm>
            <a:off x="558801" y="1149328"/>
            <a:ext cx="11283575" cy="5450312"/>
          </a:xfrm>
        </p:spPr>
        <p:txBody>
          <a:bodyPr/>
          <a:lstStyle/>
          <a:p>
            <a:r>
              <a:rPr lang="en-US" altLang="en-US" sz="2400" dirty="0"/>
              <a:t>A </a:t>
            </a:r>
            <a:r>
              <a:rPr lang="en-US" altLang="en-US" sz="2400" b="1" dirty="0"/>
              <a:t>document</a:t>
            </a:r>
            <a:r>
              <a:rPr lang="en-US" altLang="en-US" sz="2400" dirty="0"/>
              <a:t> can be represented by </a:t>
            </a:r>
            <a:r>
              <a:rPr lang="en-US" altLang="en-US" sz="2400" dirty="0" smtClean="0"/>
              <a:t>a bag of terms or a long vector, with each attribute recording </a:t>
            </a:r>
            <a:r>
              <a:rPr lang="en-US" altLang="en-US" sz="2400" dirty="0"/>
              <a:t>the </a:t>
            </a:r>
            <a:r>
              <a:rPr lang="en-US" altLang="en-US" sz="2400" i="1" dirty="0"/>
              <a:t>frequency</a:t>
            </a:r>
            <a:r>
              <a:rPr lang="en-US" altLang="en-US" sz="2400" dirty="0"/>
              <a:t> of a particular </a:t>
            </a:r>
            <a:r>
              <a:rPr lang="en-US" altLang="en-US" sz="2400" dirty="0" smtClean="0"/>
              <a:t>term (such as word, keyword, </a:t>
            </a:r>
            <a:r>
              <a:rPr lang="en-US" altLang="en-US" sz="2400" dirty="0"/>
              <a:t>or </a:t>
            </a:r>
            <a:r>
              <a:rPr lang="en-US" altLang="en-US" sz="2400" dirty="0" smtClean="0"/>
              <a:t>phrase) </a:t>
            </a:r>
            <a:r>
              <a:rPr lang="en-US" altLang="en-US" sz="2400" dirty="0"/>
              <a:t>in the </a:t>
            </a:r>
            <a:r>
              <a:rPr lang="en-US" altLang="en-US" sz="2400" dirty="0" smtClean="0"/>
              <a:t>document</a:t>
            </a:r>
          </a:p>
          <a:p>
            <a:endParaRPr lang="en-US" altLang="en-US" sz="2400" dirty="0"/>
          </a:p>
          <a:p>
            <a:endParaRPr lang="en-US" altLang="en-US" sz="2400" dirty="0"/>
          </a:p>
          <a:p>
            <a:endParaRPr lang="en-US" altLang="en-US" sz="2400" dirty="0"/>
          </a:p>
          <a:p>
            <a:pPr marL="0" indent="0">
              <a:buNone/>
            </a:pPr>
            <a:endParaRPr lang="en-US" altLang="en-US" sz="2400" dirty="0" smtClean="0"/>
          </a:p>
          <a:p>
            <a:r>
              <a:rPr lang="en-US" altLang="en-US" sz="2400" dirty="0" smtClean="0"/>
              <a:t>Other </a:t>
            </a:r>
            <a:r>
              <a:rPr lang="en-US" altLang="en-US" sz="2400" dirty="0"/>
              <a:t>vector objects: </a:t>
            </a:r>
            <a:r>
              <a:rPr lang="en-US" altLang="en-US" sz="2400" dirty="0" smtClean="0"/>
              <a:t>Gene </a:t>
            </a:r>
            <a:r>
              <a:rPr lang="en-US" altLang="en-US" sz="2400" dirty="0"/>
              <a:t>features in </a:t>
            </a:r>
            <a:r>
              <a:rPr lang="en-US" altLang="en-US" sz="2400" dirty="0" smtClean="0"/>
              <a:t>micro-arrays </a:t>
            </a:r>
            <a:endParaRPr lang="en-US" altLang="en-US" sz="2400" dirty="0"/>
          </a:p>
          <a:p>
            <a:r>
              <a:rPr lang="en-US" altLang="en-US" sz="2400" dirty="0"/>
              <a:t>Applications: </a:t>
            </a:r>
            <a:r>
              <a:rPr lang="en-US" altLang="en-US" sz="2400" dirty="0" smtClean="0"/>
              <a:t>Information </a:t>
            </a:r>
            <a:r>
              <a:rPr lang="en-US" altLang="en-US" sz="2400" dirty="0"/>
              <a:t>retrieval, biologic taxonomy, gene feature mapping, </a:t>
            </a:r>
            <a:r>
              <a:rPr lang="en-US" altLang="en-US" sz="2400" dirty="0" smtClean="0"/>
              <a:t>etc.</a:t>
            </a:r>
            <a:endParaRPr lang="en-US" altLang="en-US" sz="2400" dirty="0"/>
          </a:p>
          <a:p>
            <a:r>
              <a:rPr lang="en-US" altLang="en-US" sz="2400" dirty="0"/>
              <a:t>Cosine measure: </a:t>
            </a:r>
            <a:r>
              <a:rPr lang="en-US" altLang="en-US" sz="2400" dirty="0">
                <a:cs typeface="Times New Roman" panose="02020603050405020304" pitchFamily="18" charset="0"/>
              </a:rPr>
              <a:t>If </a:t>
            </a:r>
            <a:r>
              <a:rPr lang="en-US" altLang="en-US" sz="2400" i="1" dirty="0">
                <a:cs typeface="Times New Roman" panose="02020603050405020304" pitchFamily="18" charset="0"/>
              </a:rPr>
              <a:t>d</a:t>
            </a:r>
            <a:r>
              <a:rPr lang="en-US" altLang="en-US" sz="2400" i="1" baseline="-30000" dirty="0">
                <a:cs typeface="Times New Roman" panose="02020603050405020304" pitchFamily="18" charset="0"/>
              </a:rPr>
              <a:t>1</a:t>
            </a:r>
            <a:r>
              <a:rPr lang="en-US" altLang="en-US" sz="2400" dirty="0">
                <a:cs typeface="Times New Roman" panose="02020603050405020304" pitchFamily="18" charset="0"/>
              </a:rPr>
              <a:t> and </a:t>
            </a:r>
            <a:r>
              <a:rPr lang="en-US" altLang="en-US" sz="2400" i="1" dirty="0">
                <a:cs typeface="Times New Roman" panose="02020603050405020304" pitchFamily="18" charset="0"/>
              </a:rPr>
              <a:t>d</a:t>
            </a:r>
            <a:r>
              <a:rPr lang="en-US" altLang="en-US" sz="2400" i="1" baseline="-30000" dirty="0">
                <a:cs typeface="Times New Roman" panose="02020603050405020304" pitchFamily="18" charset="0"/>
              </a:rPr>
              <a:t>2</a:t>
            </a:r>
            <a:r>
              <a:rPr lang="en-US" altLang="en-US" sz="2400" dirty="0">
                <a:cs typeface="Times New Roman" panose="02020603050405020304" pitchFamily="18" charset="0"/>
              </a:rPr>
              <a:t> are two vectors (e.g., term-frequency vectors), then</a:t>
            </a:r>
          </a:p>
          <a:p>
            <a:pPr algn="just">
              <a:buNone/>
            </a:pPr>
            <a:endParaRPr lang="en-US" altLang="en-US" sz="2400" dirty="0">
              <a:cs typeface="Times New Roman" panose="02020603050405020304" pitchFamily="18" charset="0"/>
            </a:endParaRPr>
          </a:p>
          <a:p>
            <a:pPr lvl="2" algn="just">
              <a:buNone/>
            </a:pPr>
            <a:endParaRPr lang="en-US" altLang="en-US" sz="2400" dirty="0" smtClean="0">
              <a:cs typeface="Times New Roman" panose="02020603050405020304" pitchFamily="18" charset="0"/>
            </a:endParaRPr>
          </a:p>
          <a:p>
            <a:pPr lvl="2" algn="just">
              <a:buNone/>
            </a:pPr>
            <a:r>
              <a:rPr lang="en-US" altLang="en-US" sz="2400" dirty="0" smtClean="0">
                <a:cs typeface="Times New Roman" panose="02020603050405020304" pitchFamily="18" charset="0"/>
              </a:rPr>
              <a:t>where </a:t>
            </a:r>
            <a:r>
              <a:rPr lang="en-US" altLang="en-US" sz="2400" dirty="0">
                <a:cs typeface="Times New Roman" panose="02020603050405020304" pitchFamily="18" charset="0"/>
                <a:sym typeface="Symbol" panose="05050102010706020507" pitchFamily="18" charset="2"/>
              </a:rPr>
              <a:t></a:t>
            </a:r>
            <a:r>
              <a:rPr lang="en-US" altLang="en-US" sz="2400" dirty="0">
                <a:cs typeface="Times New Roman" panose="02020603050405020304" pitchFamily="18" charset="0"/>
              </a:rPr>
              <a:t> indicates vector dot product, ||</a:t>
            </a:r>
            <a:r>
              <a:rPr lang="en-US" altLang="en-US" sz="2400" i="1" dirty="0">
                <a:cs typeface="Times New Roman" panose="02020603050405020304" pitchFamily="18" charset="0"/>
              </a:rPr>
              <a:t>d</a:t>
            </a:r>
            <a:r>
              <a:rPr lang="en-US" altLang="en-US" sz="2400" dirty="0">
                <a:cs typeface="Times New Roman" panose="02020603050405020304" pitchFamily="18" charset="0"/>
              </a:rPr>
              <a:t>||: the length of vector </a:t>
            </a:r>
            <a:r>
              <a:rPr lang="en-US" altLang="en-US" sz="2400" i="1" dirty="0">
                <a:cs typeface="Times New Roman" panose="02020603050405020304" pitchFamily="18" charset="0"/>
              </a:rPr>
              <a:t>d</a:t>
            </a:r>
          </a:p>
        </p:txBody>
      </p:sp>
      <p:pic>
        <p:nvPicPr>
          <p:cNvPr id="4" name="Picture 4" descr="eqtab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1237" y="2482829"/>
            <a:ext cx="82296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Object 4"/>
          <p:cNvGraphicFramePr>
            <a:graphicFrameLocks noChangeAspect="1"/>
          </p:cNvGraphicFramePr>
          <p:nvPr>
            <p:extLst>
              <p:ext uri="{D42A27DB-BD31-4B8C-83A1-F6EECF244321}">
                <p14:modId xmlns:p14="http://schemas.microsoft.com/office/powerpoint/2010/main" val="4201267186"/>
              </p:ext>
            </p:extLst>
          </p:nvPr>
        </p:nvGraphicFramePr>
        <p:xfrm>
          <a:off x="3285377" y="5443300"/>
          <a:ext cx="3140075" cy="849312"/>
        </p:xfrm>
        <a:graphic>
          <a:graphicData uri="http://schemas.openxmlformats.org/presentationml/2006/ole">
            <mc:AlternateContent xmlns:mc="http://schemas.openxmlformats.org/markup-compatibility/2006">
              <mc:Choice xmlns:v="urn:schemas-microsoft-com:vml" Requires="v">
                <p:oleObj spid="_x0000_s55416" name="Equation" r:id="rId5" imgW="1600200" imgH="431640" progId="Equation.DSMT4">
                  <p:embed/>
                </p:oleObj>
              </mc:Choice>
              <mc:Fallback>
                <p:oleObj name="Equation" r:id="rId5" imgW="1600200" imgH="431640" progId="Equation.DSMT4">
                  <p:embed/>
                  <p:pic>
                    <p:nvPicPr>
                      <p:cNvPr id="0" name=""/>
                      <p:cNvPicPr/>
                      <p:nvPr/>
                    </p:nvPicPr>
                    <p:blipFill>
                      <a:blip r:embed="rId6"/>
                      <a:stretch>
                        <a:fillRect/>
                      </a:stretch>
                    </p:blipFill>
                    <p:spPr>
                      <a:xfrm>
                        <a:off x="3285377" y="5443300"/>
                        <a:ext cx="3140075" cy="849312"/>
                      </a:xfrm>
                      <a:prstGeom prst="rect">
                        <a:avLst/>
                      </a:prstGeom>
                    </p:spPr>
                  </p:pic>
                </p:oleObj>
              </mc:Fallback>
            </mc:AlternateContent>
          </a:graphicData>
        </a:graphic>
      </p:graphicFrame>
    </p:spTree>
    <p:extLst>
      <p:ext uri="{BB962C8B-B14F-4D97-AF65-F5344CB8AC3E}">
        <p14:creationId xmlns:p14="http://schemas.microsoft.com/office/powerpoint/2010/main" val="25684503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normAutofit/>
          </a:bodyPr>
          <a:lstStyle/>
          <a:p>
            <a:r>
              <a:rPr lang="en-US" altLang="en-US" sz="4000" dirty="0"/>
              <a:t>Example: </a:t>
            </a:r>
            <a:r>
              <a:rPr lang="en-US" altLang="en-US" sz="4000" dirty="0" smtClean="0"/>
              <a:t>Calculating Cosine </a:t>
            </a:r>
            <a:r>
              <a:rPr lang="en-US" altLang="en-US" sz="4000" dirty="0"/>
              <a:t>Similarity</a:t>
            </a:r>
            <a:endParaRPr lang="en-US" altLang="en-US" sz="4000" dirty="0" smtClean="0"/>
          </a:p>
        </p:txBody>
      </p:sp>
      <p:sp>
        <p:nvSpPr>
          <p:cNvPr id="4100" name="Rectangle 3"/>
          <p:cNvSpPr>
            <a:spLocks noGrp="1" noChangeArrowheads="1"/>
          </p:cNvSpPr>
          <p:nvPr>
            <p:ph type="body" idx="1"/>
          </p:nvPr>
        </p:nvSpPr>
        <p:spPr>
          <a:xfrm>
            <a:off x="552261" y="1170038"/>
            <a:ext cx="11397691" cy="5450312"/>
          </a:xfrm>
        </p:spPr>
        <p:txBody>
          <a:bodyPr/>
          <a:lstStyle/>
          <a:p>
            <a:pPr>
              <a:spcBef>
                <a:spcPts val="1200"/>
              </a:spcBef>
            </a:pPr>
            <a:r>
              <a:rPr lang="en-US" altLang="en-US" sz="2400" dirty="0"/>
              <a:t>Calculating Cosine </a:t>
            </a:r>
            <a:r>
              <a:rPr lang="en-US" altLang="en-US" sz="2400" dirty="0" smtClean="0"/>
              <a:t>Similarity:</a:t>
            </a:r>
          </a:p>
          <a:p>
            <a:pPr lvl="1">
              <a:spcBef>
                <a:spcPts val="1200"/>
              </a:spcBef>
            </a:pPr>
            <a:endParaRPr lang="en-US" altLang="en-US" sz="2400" dirty="0">
              <a:cs typeface="Times New Roman" panose="02020603050405020304" pitchFamily="18" charset="0"/>
            </a:endParaRPr>
          </a:p>
          <a:p>
            <a:pPr marL="384165" lvl="2" indent="0" algn="just">
              <a:buNone/>
            </a:pPr>
            <a:r>
              <a:rPr lang="en-US" altLang="en-US" sz="2400" dirty="0">
                <a:cs typeface="Times New Roman" panose="02020603050405020304" pitchFamily="18" charset="0"/>
              </a:rPr>
              <a:t>   where </a:t>
            </a:r>
            <a:r>
              <a:rPr lang="en-US" altLang="en-US" sz="2400" dirty="0">
                <a:cs typeface="Times New Roman" panose="02020603050405020304" pitchFamily="18" charset="0"/>
                <a:sym typeface="Symbol" panose="05050102010706020507" pitchFamily="18" charset="2"/>
              </a:rPr>
              <a:t></a:t>
            </a:r>
            <a:r>
              <a:rPr lang="en-US" altLang="en-US" sz="2400" dirty="0">
                <a:cs typeface="Times New Roman" panose="02020603050405020304" pitchFamily="18" charset="0"/>
              </a:rPr>
              <a:t> indicates vector dot product, ||</a:t>
            </a:r>
            <a:r>
              <a:rPr lang="en-US" altLang="en-US" sz="2400" i="1" dirty="0">
                <a:cs typeface="Times New Roman" panose="02020603050405020304" pitchFamily="18" charset="0"/>
              </a:rPr>
              <a:t>d</a:t>
            </a:r>
            <a:r>
              <a:rPr lang="en-US" altLang="en-US" sz="2400" dirty="0" smtClean="0">
                <a:cs typeface="Times New Roman" panose="02020603050405020304" pitchFamily="18" charset="0"/>
              </a:rPr>
              <a:t>||: </a:t>
            </a:r>
            <a:r>
              <a:rPr lang="en-US" altLang="en-US" sz="2400" dirty="0">
                <a:cs typeface="Times New Roman" panose="02020603050405020304" pitchFamily="18" charset="0"/>
              </a:rPr>
              <a:t>the length of vector </a:t>
            </a:r>
            <a:r>
              <a:rPr lang="en-US" altLang="en-US" sz="2400" i="1" dirty="0" smtClean="0">
                <a:cs typeface="Times New Roman" panose="02020603050405020304" pitchFamily="18" charset="0"/>
              </a:rPr>
              <a:t>d</a:t>
            </a:r>
            <a:endParaRPr lang="en-US" altLang="en-US" sz="2400" i="1" dirty="0">
              <a:cs typeface="Times New Roman" panose="02020603050405020304" pitchFamily="18" charset="0"/>
            </a:endParaRPr>
          </a:p>
          <a:p>
            <a:pPr algn="just"/>
            <a:r>
              <a:rPr lang="en-US" altLang="en-US" sz="2400" dirty="0">
                <a:cs typeface="Times New Roman" panose="02020603050405020304" pitchFamily="18" charset="0"/>
              </a:rPr>
              <a:t>Ex: Find the </a:t>
            </a:r>
            <a:r>
              <a:rPr lang="en-US" altLang="en-US" sz="2400" b="1" dirty="0">
                <a:cs typeface="Times New Roman" panose="02020603050405020304" pitchFamily="18" charset="0"/>
              </a:rPr>
              <a:t>similarity</a:t>
            </a:r>
            <a:r>
              <a:rPr lang="en-US" altLang="en-US" sz="2400" dirty="0">
                <a:cs typeface="Times New Roman" panose="02020603050405020304" pitchFamily="18" charset="0"/>
              </a:rPr>
              <a:t> between documents 1 and 2</a:t>
            </a:r>
            <a:r>
              <a:rPr lang="en-US" altLang="en-US" sz="2400" dirty="0" smtClean="0">
                <a:cs typeface="Times New Roman" panose="02020603050405020304" pitchFamily="18" charset="0"/>
              </a:rPr>
              <a:t>.</a:t>
            </a:r>
            <a:endParaRPr lang="en-US" altLang="en-US" sz="2400" dirty="0">
              <a:cs typeface="Times New Roman" panose="02020603050405020304" pitchFamily="18" charset="0"/>
            </a:endParaRPr>
          </a:p>
          <a:p>
            <a:pPr lvl="4" algn="just">
              <a:buNone/>
            </a:pPr>
            <a:r>
              <a:rPr lang="en-US" altLang="en-US" sz="2400" i="1" dirty="0">
                <a:cs typeface="Times New Roman" panose="02020603050405020304" pitchFamily="18" charset="0"/>
              </a:rPr>
              <a:t>d</a:t>
            </a:r>
            <a:r>
              <a:rPr lang="en-US" altLang="en-US" sz="2400" i="1" baseline="-30000" dirty="0">
                <a:cs typeface="Times New Roman" panose="02020603050405020304" pitchFamily="18" charset="0"/>
              </a:rPr>
              <a:t>1</a:t>
            </a:r>
            <a:r>
              <a:rPr lang="en-US" altLang="en-US" sz="2400" i="1" dirty="0">
                <a:cs typeface="Times New Roman" panose="02020603050405020304" pitchFamily="18" charset="0"/>
              </a:rPr>
              <a:t> </a:t>
            </a:r>
            <a:r>
              <a:rPr lang="en-US" altLang="en-US" sz="2400" b="1" dirty="0">
                <a:cs typeface="Times New Roman" panose="02020603050405020304" pitchFamily="18" charset="0"/>
              </a:rPr>
              <a:t>=  </a:t>
            </a:r>
            <a:r>
              <a:rPr lang="en-US" altLang="en-US" sz="2400" dirty="0">
                <a:cs typeface="Times New Roman" panose="02020603050405020304" pitchFamily="18" charset="0"/>
              </a:rPr>
              <a:t>(5, 0, 3, 0, 2, 0, 0, 2, 0, </a:t>
            </a:r>
            <a:r>
              <a:rPr lang="en-US" altLang="en-US" sz="2400" dirty="0" smtClean="0">
                <a:cs typeface="Times New Roman" panose="02020603050405020304" pitchFamily="18" charset="0"/>
              </a:rPr>
              <a:t>0)          </a:t>
            </a:r>
            <a:r>
              <a:rPr lang="en-US" altLang="en-US" sz="2400" i="1" dirty="0" smtClean="0">
                <a:cs typeface="Times New Roman" panose="02020603050405020304" pitchFamily="18" charset="0"/>
              </a:rPr>
              <a:t>d</a:t>
            </a:r>
            <a:r>
              <a:rPr lang="en-US" altLang="en-US" sz="2400" i="1" baseline="-30000" dirty="0" smtClean="0">
                <a:cs typeface="Times New Roman" panose="02020603050405020304" pitchFamily="18" charset="0"/>
              </a:rPr>
              <a:t>2</a:t>
            </a:r>
            <a:r>
              <a:rPr lang="en-US" altLang="en-US" sz="2400" b="1" dirty="0" smtClean="0">
                <a:cs typeface="Times New Roman" panose="02020603050405020304" pitchFamily="18" charset="0"/>
              </a:rPr>
              <a:t> </a:t>
            </a:r>
            <a:r>
              <a:rPr lang="en-US" altLang="en-US" sz="2400" b="1" dirty="0">
                <a:cs typeface="Times New Roman" panose="02020603050405020304" pitchFamily="18" charset="0"/>
              </a:rPr>
              <a:t>=  </a:t>
            </a:r>
            <a:r>
              <a:rPr lang="en-US" altLang="en-US" sz="2400" dirty="0">
                <a:cs typeface="Times New Roman" panose="02020603050405020304" pitchFamily="18" charset="0"/>
              </a:rPr>
              <a:t>(3, 0, 2, 0, 1, 1, 0, 1, 0, </a:t>
            </a:r>
            <a:r>
              <a:rPr lang="en-US" altLang="en-US" sz="2400" dirty="0" smtClean="0">
                <a:cs typeface="Times New Roman" panose="02020603050405020304" pitchFamily="18" charset="0"/>
              </a:rPr>
              <a:t>1)</a:t>
            </a:r>
          </a:p>
          <a:p>
            <a:pPr lvl="1" algn="just"/>
            <a:r>
              <a:rPr lang="en-US" altLang="en-US" sz="2400" dirty="0" smtClean="0">
                <a:cs typeface="Times New Roman" panose="02020603050405020304" pitchFamily="18" charset="0"/>
              </a:rPr>
              <a:t>First, calculate vector dot product</a:t>
            </a:r>
            <a:endParaRPr lang="en-US" altLang="en-US" sz="2400" dirty="0">
              <a:cs typeface="Times New Roman" panose="02020603050405020304" pitchFamily="18" charset="0"/>
            </a:endParaRPr>
          </a:p>
          <a:p>
            <a:pPr lvl="4" algn="just">
              <a:buNone/>
            </a:pPr>
            <a:r>
              <a:rPr lang="en-US" altLang="en-US" sz="2400" i="1" dirty="0">
                <a:cs typeface="Times New Roman" panose="02020603050405020304" pitchFamily="18" charset="0"/>
              </a:rPr>
              <a:t>d</a:t>
            </a:r>
            <a:r>
              <a:rPr lang="en-US" altLang="en-US" sz="2400" i="1" baseline="-30000" dirty="0">
                <a:cs typeface="Times New Roman" panose="02020603050405020304" pitchFamily="18" charset="0"/>
              </a:rPr>
              <a:t>1</a:t>
            </a:r>
            <a:r>
              <a:rPr lang="en-US" altLang="en-US" sz="2400" dirty="0">
                <a:cs typeface="Times New Roman" panose="02020603050405020304" pitchFamily="18" charset="0"/>
                <a:sym typeface="Symbol" panose="05050102010706020507" pitchFamily="18" charset="2"/>
              </a:rPr>
              <a:t></a:t>
            </a:r>
            <a:r>
              <a:rPr lang="en-US" altLang="en-US" sz="2400" i="1" dirty="0">
                <a:cs typeface="Times New Roman" panose="02020603050405020304" pitchFamily="18" charset="0"/>
              </a:rPr>
              <a:t>d</a:t>
            </a:r>
            <a:r>
              <a:rPr lang="en-US" altLang="en-US" sz="2400" i="1" baseline="-30000" dirty="0">
                <a:cs typeface="Times New Roman" panose="02020603050405020304" pitchFamily="18" charset="0"/>
              </a:rPr>
              <a:t>2 </a:t>
            </a:r>
            <a:r>
              <a:rPr lang="en-US" altLang="en-US" sz="2400" dirty="0">
                <a:cs typeface="Times New Roman" panose="02020603050405020304" pitchFamily="18" charset="0"/>
              </a:rPr>
              <a:t>= </a:t>
            </a:r>
            <a:r>
              <a:rPr lang="en-US" altLang="en-US" sz="2400" dirty="0" smtClean="0">
                <a:cs typeface="Times New Roman" panose="02020603050405020304" pitchFamily="18" charset="0"/>
              </a:rPr>
              <a:t>5 X 3 + 0 X 0 + 3 X 2 + 0 X 0 + 2 X 1 + 0 X 1 + 0 X 1 + 2 X 1 + 0 X 0 + 0 X 1 </a:t>
            </a:r>
            <a:r>
              <a:rPr lang="en-US" altLang="en-US" sz="2400" dirty="0">
                <a:cs typeface="Times New Roman" panose="02020603050405020304" pitchFamily="18" charset="0"/>
              </a:rPr>
              <a:t>= </a:t>
            </a:r>
            <a:r>
              <a:rPr lang="en-US" altLang="en-US" sz="2400" dirty="0" smtClean="0">
                <a:cs typeface="Times New Roman" panose="02020603050405020304" pitchFamily="18" charset="0"/>
              </a:rPr>
              <a:t>25</a:t>
            </a:r>
          </a:p>
          <a:p>
            <a:pPr lvl="1" algn="just"/>
            <a:r>
              <a:rPr lang="en-US" altLang="en-US" sz="2400" dirty="0" smtClean="0">
                <a:cs typeface="Times New Roman" panose="02020603050405020304" pitchFamily="18" charset="0"/>
              </a:rPr>
              <a:t>Then, calculate ||</a:t>
            </a:r>
            <a:r>
              <a:rPr lang="en-US" altLang="en-US" sz="2400" i="1" dirty="0">
                <a:cs typeface="Times New Roman" panose="02020603050405020304" pitchFamily="18" charset="0"/>
              </a:rPr>
              <a:t>d</a:t>
            </a:r>
            <a:r>
              <a:rPr lang="en-US" altLang="en-US" sz="2400" i="1" baseline="-30000" dirty="0">
                <a:cs typeface="Times New Roman" panose="02020603050405020304" pitchFamily="18" charset="0"/>
              </a:rPr>
              <a:t>1</a:t>
            </a:r>
            <a:r>
              <a:rPr lang="en-US" altLang="en-US" sz="2400" dirty="0" smtClean="0">
                <a:cs typeface="Times New Roman" panose="02020603050405020304" pitchFamily="18" charset="0"/>
              </a:rPr>
              <a:t>|| and </a:t>
            </a:r>
            <a:r>
              <a:rPr lang="en-US" altLang="en-US" sz="2400" dirty="0">
                <a:cs typeface="Times New Roman" panose="02020603050405020304" pitchFamily="18" charset="0"/>
              </a:rPr>
              <a:t>||</a:t>
            </a:r>
            <a:r>
              <a:rPr lang="en-US" altLang="en-US" sz="2400" i="1" dirty="0">
                <a:cs typeface="Times New Roman" panose="02020603050405020304" pitchFamily="18" charset="0"/>
              </a:rPr>
              <a:t>d</a:t>
            </a:r>
            <a:r>
              <a:rPr lang="en-US" altLang="en-US" sz="2400" i="1" baseline="-30000" dirty="0">
                <a:cs typeface="Times New Roman" panose="02020603050405020304" pitchFamily="18" charset="0"/>
              </a:rPr>
              <a:t>2</a:t>
            </a:r>
            <a:r>
              <a:rPr lang="en-US" altLang="en-US" sz="2400" dirty="0">
                <a:cs typeface="Times New Roman" panose="02020603050405020304" pitchFamily="18" charset="0"/>
              </a:rPr>
              <a:t>|| </a:t>
            </a:r>
          </a:p>
          <a:p>
            <a:pPr lvl="3" algn="just">
              <a:buNone/>
            </a:pPr>
            <a:endParaRPr lang="en-US" altLang="en-US" sz="2400" dirty="0" smtClean="0">
              <a:cs typeface="Times New Roman" panose="02020603050405020304" pitchFamily="18" charset="0"/>
            </a:endParaRPr>
          </a:p>
          <a:p>
            <a:pPr lvl="1" algn="just"/>
            <a:endParaRPr lang="en-US" altLang="en-US" sz="2400" dirty="0" smtClean="0">
              <a:cs typeface="Times New Roman" panose="02020603050405020304" pitchFamily="18" charset="0"/>
            </a:endParaRPr>
          </a:p>
          <a:p>
            <a:pPr lvl="1" algn="just"/>
            <a:endParaRPr lang="en-US" altLang="en-US" sz="2400" dirty="0" smtClean="0">
              <a:cs typeface="Times New Roman" panose="02020603050405020304" pitchFamily="18" charset="0"/>
            </a:endParaRPr>
          </a:p>
          <a:p>
            <a:pPr lvl="1" algn="just"/>
            <a:r>
              <a:rPr lang="en-US" altLang="en-US" sz="2400" dirty="0" smtClean="0">
                <a:cs typeface="Times New Roman" panose="02020603050405020304" pitchFamily="18" charset="0"/>
              </a:rPr>
              <a:t>Calculate cosine similarity:  cos(</a:t>
            </a:r>
            <a:r>
              <a:rPr lang="en-US" altLang="en-US" sz="2400" i="1" dirty="0" smtClean="0">
                <a:cs typeface="Times New Roman" panose="02020603050405020304" pitchFamily="18" charset="0"/>
              </a:rPr>
              <a:t>d</a:t>
            </a:r>
            <a:r>
              <a:rPr lang="en-US" altLang="en-US" sz="2400" i="1" baseline="-30000" dirty="0" smtClean="0">
                <a:cs typeface="Times New Roman" panose="02020603050405020304" pitchFamily="18" charset="0"/>
              </a:rPr>
              <a:t>1</a:t>
            </a:r>
            <a:r>
              <a:rPr lang="en-US" altLang="en-US" sz="2400" i="1" dirty="0" smtClean="0">
                <a:cs typeface="Times New Roman" panose="02020603050405020304" pitchFamily="18" charset="0"/>
              </a:rPr>
              <a:t>, d</a:t>
            </a:r>
            <a:r>
              <a:rPr lang="en-US" altLang="en-US" sz="2400" i="1" baseline="-30000" dirty="0" smtClean="0">
                <a:cs typeface="Times New Roman" panose="02020603050405020304" pitchFamily="18" charset="0"/>
              </a:rPr>
              <a:t>2</a:t>
            </a:r>
            <a:r>
              <a:rPr lang="en-US" altLang="en-US" sz="2400" dirty="0" smtClean="0">
                <a:cs typeface="Times New Roman" panose="02020603050405020304" pitchFamily="18" charset="0"/>
              </a:rPr>
              <a:t> ) = 25/ (6.481 X 4.12) = 0.94</a:t>
            </a:r>
            <a:endParaRPr lang="en-US" altLang="en-US" sz="2400" dirty="0">
              <a:cs typeface="Times New Roman" panose="02020603050405020304" pitchFamily="18"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796098604"/>
              </p:ext>
            </p:extLst>
          </p:nvPr>
        </p:nvGraphicFramePr>
        <p:xfrm>
          <a:off x="1288585" y="4976646"/>
          <a:ext cx="9663113" cy="498475"/>
        </p:xfrm>
        <a:graphic>
          <a:graphicData uri="http://schemas.openxmlformats.org/presentationml/2006/ole">
            <mc:AlternateContent xmlns:mc="http://schemas.openxmlformats.org/markup-compatibility/2006">
              <mc:Choice xmlns:v="urn:schemas-microsoft-com:vml" Requires="v">
                <p:oleObj spid="_x0000_s56672" name="Equation" r:id="rId4" imgW="4927320" imgH="253800" progId="Equation.DSMT4">
                  <p:embed/>
                </p:oleObj>
              </mc:Choice>
              <mc:Fallback>
                <p:oleObj name="Equation" r:id="rId4" imgW="4927320" imgH="253800" progId="Equation.DSMT4">
                  <p:embed/>
                  <p:pic>
                    <p:nvPicPr>
                      <p:cNvPr id="0" name=""/>
                      <p:cNvPicPr/>
                      <p:nvPr/>
                    </p:nvPicPr>
                    <p:blipFill>
                      <a:blip r:embed="rId5"/>
                      <a:stretch>
                        <a:fillRect/>
                      </a:stretch>
                    </p:blipFill>
                    <p:spPr>
                      <a:xfrm>
                        <a:off x="1288585" y="4976646"/>
                        <a:ext cx="9663113" cy="498475"/>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660955226"/>
              </p:ext>
            </p:extLst>
          </p:nvPr>
        </p:nvGraphicFramePr>
        <p:xfrm>
          <a:off x="1288585" y="5532331"/>
          <a:ext cx="9506909" cy="498475"/>
        </p:xfrm>
        <a:graphic>
          <a:graphicData uri="http://schemas.openxmlformats.org/presentationml/2006/ole">
            <mc:AlternateContent xmlns:mc="http://schemas.openxmlformats.org/markup-compatibility/2006">
              <mc:Choice xmlns:v="urn:schemas-microsoft-com:vml" Requires="v">
                <p:oleObj spid="_x0000_s56673" name="Equation" r:id="rId6" imgW="4673520" imgH="253800" progId="Equation.DSMT4">
                  <p:embed/>
                </p:oleObj>
              </mc:Choice>
              <mc:Fallback>
                <p:oleObj name="Equation" r:id="rId6" imgW="4673520" imgH="253800" progId="Equation.DSMT4">
                  <p:embed/>
                  <p:pic>
                    <p:nvPicPr>
                      <p:cNvPr id="0" name=""/>
                      <p:cNvPicPr/>
                      <p:nvPr/>
                    </p:nvPicPr>
                    <p:blipFill>
                      <a:blip r:embed="rId7"/>
                      <a:stretch>
                        <a:fillRect/>
                      </a:stretch>
                    </p:blipFill>
                    <p:spPr>
                      <a:xfrm>
                        <a:off x="1288585" y="5532331"/>
                        <a:ext cx="9506909" cy="498475"/>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385079470"/>
              </p:ext>
            </p:extLst>
          </p:nvPr>
        </p:nvGraphicFramePr>
        <p:xfrm>
          <a:off x="3024310" y="1349623"/>
          <a:ext cx="3140075" cy="849312"/>
        </p:xfrm>
        <a:graphic>
          <a:graphicData uri="http://schemas.openxmlformats.org/presentationml/2006/ole">
            <mc:AlternateContent xmlns:mc="http://schemas.openxmlformats.org/markup-compatibility/2006">
              <mc:Choice xmlns:v="urn:schemas-microsoft-com:vml" Requires="v">
                <p:oleObj spid="_x0000_s56674" name="Equation" r:id="rId8" imgW="1600200" imgH="431640" progId="Equation.DSMT4">
                  <p:embed/>
                </p:oleObj>
              </mc:Choice>
              <mc:Fallback>
                <p:oleObj name="Equation" r:id="rId8" imgW="1600200" imgH="431640" progId="Equation.DSMT4">
                  <p:embed/>
                  <p:pic>
                    <p:nvPicPr>
                      <p:cNvPr id="0" name=""/>
                      <p:cNvPicPr/>
                      <p:nvPr/>
                    </p:nvPicPr>
                    <p:blipFill>
                      <a:blip r:embed="rId9"/>
                      <a:stretch>
                        <a:fillRect/>
                      </a:stretch>
                    </p:blipFill>
                    <p:spPr>
                      <a:xfrm>
                        <a:off x="3024310" y="1349623"/>
                        <a:ext cx="3140075" cy="849312"/>
                      </a:xfrm>
                      <a:prstGeom prst="rect">
                        <a:avLst/>
                      </a:prstGeom>
                    </p:spPr>
                  </p:pic>
                </p:oleObj>
              </mc:Fallback>
            </mc:AlternateContent>
          </a:graphicData>
        </a:graphic>
      </p:graphicFrame>
      <p:pic>
        <p:nvPicPr>
          <p:cNvPr id="8" name="Picture 2" descr="http://cs.carleton.edu/cs_comps/0910/netflixprize/final_results/knn/img/knn/cos.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28330" y="838993"/>
            <a:ext cx="5056094" cy="1315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00114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6" name="Picture 4" descr="Image result for K-L diverg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1214" y="1172839"/>
            <a:ext cx="5970063" cy="4340978"/>
          </a:xfrm>
          <a:prstGeom prst="rect">
            <a:avLst/>
          </a:prstGeom>
          <a:noFill/>
          <a:extLst>
            <a:ext uri="{909E8E84-426E-40dd-AFC4-6F175D3DCCD1}">
              <a14:hiddenFill xmlns:a14="http://schemas.microsoft.com/office/drawing/2010/main">
                <a:solidFill>
                  <a:srgbClr val="FFFFFF"/>
                </a:solidFill>
              </a14:hiddenFill>
            </a:ext>
          </a:extLst>
        </p:spPr>
      </p:pic>
      <p:sp>
        <p:nvSpPr>
          <p:cNvPr id="66563" name="Rectangle 2"/>
          <p:cNvSpPr>
            <a:spLocks noGrp="1" noChangeArrowheads="1"/>
          </p:cNvSpPr>
          <p:nvPr>
            <p:ph type="title"/>
          </p:nvPr>
        </p:nvSpPr>
        <p:spPr>
          <a:xfrm>
            <a:off x="0" y="0"/>
            <a:ext cx="12192000" cy="1143000"/>
          </a:xfrm>
        </p:spPr>
        <p:txBody>
          <a:bodyPr vert="horz" lIns="92075" tIns="46038" rIns="92075" bIns="46038" rtlCol="0" anchor="ctr">
            <a:normAutofit fontScale="90000"/>
          </a:bodyPr>
          <a:lstStyle/>
          <a:p>
            <a:pPr eaLnBrk="1" hangingPunct="1">
              <a:defRPr/>
            </a:pPr>
            <a:r>
              <a:rPr lang="en-US" dirty="0" smtClean="0">
                <a:solidFill>
                  <a:srgbClr val="170981"/>
                </a:solidFill>
              </a:rPr>
              <a:t> </a:t>
            </a:r>
            <a:r>
              <a:rPr lang="en-US" sz="4200" dirty="0" smtClean="0"/>
              <a:t>KL Divergence: Comparing Two Probability Distributions </a:t>
            </a:r>
          </a:p>
        </p:txBody>
      </p:sp>
      <p:sp>
        <p:nvSpPr>
          <p:cNvPr id="66564" name="Rectangle 3"/>
          <p:cNvSpPr>
            <a:spLocks noGrp="1" noChangeArrowheads="1"/>
          </p:cNvSpPr>
          <p:nvPr>
            <p:ph type="body" idx="1"/>
          </p:nvPr>
        </p:nvSpPr>
        <p:spPr>
          <a:xfrm>
            <a:off x="436468" y="1107140"/>
            <a:ext cx="5735732" cy="5410200"/>
          </a:xfrm>
        </p:spPr>
        <p:txBody>
          <a:bodyPr vert="horz" lIns="92075" tIns="46038" rIns="92075" bIns="46038" rtlCol="0">
            <a:noAutofit/>
          </a:bodyPr>
          <a:lstStyle/>
          <a:p>
            <a:pPr>
              <a:spcBef>
                <a:spcPts val="200"/>
              </a:spcBef>
              <a:defRPr/>
            </a:pPr>
            <a:r>
              <a:rPr lang="en-US" sz="2400" i="1" dirty="0"/>
              <a:t>The </a:t>
            </a:r>
            <a:r>
              <a:rPr lang="en-US" sz="2400" i="1" dirty="0" err="1"/>
              <a:t>Kullback-Leibler</a:t>
            </a:r>
            <a:r>
              <a:rPr lang="en-US" sz="2400" i="1" dirty="0"/>
              <a:t> (KL) divergence: </a:t>
            </a:r>
            <a:r>
              <a:rPr lang="en-US" sz="2400" dirty="0"/>
              <a:t> Measure the difference between two probability distributions over the same variable </a:t>
            </a:r>
            <a:r>
              <a:rPr lang="en-US" sz="2400" i="1" dirty="0"/>
              <a:t>x</a:t>
            </a:r>
            <a:endParaRPr lang="en-US" sz="2400" dirty="0"/>
          </a:p>
          <a:p>
            <a:pPr lvl="1" indent="-342900">
              <a:spcBef>
                <a:spcPts val="200"/>
              </a:spcBef>
              <a:defRPr/>
            </a:pPr>
            <a:r>
              <a:rPr lang="en-US" sz="2400" dirty="0"/>
              <a:t>From information theory, closely related to </a:t>
            </a:r>
            <a:r>
              <a:rPr lang="en-US" sz="2400" i="1" dirty="0"/>
              <a:t>relative entropy</a:t>
            </a:r>
            <a:r>
              <a:rPr lang="en-US" sz="2400" dirty="0"/>
              <a:t>, </a:t>
            </a:r>
            <a:r>
              <a:rPr lang="en-US" sz="2400" i="1" dirty="0"/>
              <a:t>information divergence</a:t>
            </a:r>
            <a:r>
              <a:rPr lang="en-US" sz="2400" dirty="0"/>
              <a:t>, and </a:t>
            </a:r>
            <a:r>
              <a:rPr lang="en-US" sz="2400" i="1" dirty="0"/>
              <a:t>information for discrimination</a:t>
            </a:r>
          </a:p>
          <a:p>
            <a:pPr>
              <a:spcBef>
                <a:spcPts val="200"/>
              </a:spcBef>
              <a:defRPr/>
            </a:pPr>
            <a:r>
              <a:rPr lang="en-US" sz="2400" i="1" dirty="0"/>
              <a:t>D</a:t>
            </a:r>
            <a:r>
              <a:rPr lang="en-US" sz="2400" i="1" baseline="-25000" dirty="0"/>
              <a:t>KL</a:t>
            </a:r>
            <a:r>
              <a:rPr lang="en-US" sz="2400" dirty="0"/>
              <a:t>(</a:t>
            </a:r>
            <a:r>
              <a:rPr lang="en-US" sz="2400" i="1" dirty="0"/>
              <a:t>p</a:t>
            </a:r>
            <a:r>
              <a:rPr lang="en-US" sz="2400" dirty="0"/>
              <a:t>(</a:t>
            </a:r>
            <a:r>
              <a:rPr lang="en-US" sz="2400" i="1" dirty="0"/>
              <a:t>x</a:t>
            </a:r>
            <a:r>
              <a:rPr lang="en-US" sz="2400" dirty="0"/>
              <a:t>)</a:t>
            </a:r>
            <a:r>
              <a:rPr lang="en-US" sz="2400" i="1" dirty="0"/>
              <a:t> </a:t>
            </a:r>
            <a:r>
              <a:rPr lang="en-US" sz="2400" dirty="0"/>
              <a:t>||</a:t>
            </a:r>
            <a:r>
              <a:rPr lang="en-US" sz="2400" i="1" dirty="0"/>
              <a:t> q</a:t>
            </a:r>
            <a:r>
              <a:rPr lang="en-US" sz="2400" dirty="0"/>
              <a:t>(</a:t>
            </a:r>
            <a:r>
              <a:rPr lang="en-US" sz="2400" i="1" dirty="0"/>
              <a:t>x</a:t>
            </a:r>
            <a:r>
              <a:rPr lang="en-US" sz="2400" dirty="0"/>
              <a:t>)):  divergence of </a:t>
            </a:r>
            <a:r>
              <a:rPr lang="en-US" sz="2400" i="1" dirty="0"/>
              <a:t>q</a:t>
            </a:r>
            <a:r>
              <a:rPr lang="en-US" sz="2400" dirty="0"/>
              <a:t>(</a:t>
            </a:r>
            <a:r>
              <a:rPr lang="en-US" sz="2400" i="1" dirty="0"/>
              <a:t>x</a:t>
            </a:r>
            <a:r>
              <a:rPr lang="en-US" sz="2400" dirty="0"/>
              <a:t>) from </a:t>
            </a:r>
            <a:r>
              <a:rPr lang="en-US" sz="2400" i="1" dirty="0"/>
              <a:t>p</a:t>
            </a:r>
            <a:r>
              <a:rPr lang="en-US" sz="2400" dirty="0"/>
              <a:t>(</a:t>
            </a:r>
            <a:r>
              <a:rPr lang="en-US" sz="2400" i="1" dirty="0"/>
              <a:t>x</a:t>
            </a:r>
            <a:r>
              <a:rPr lang="en-US" sz="2400" dirty="0"/>
              <a:t>), measuring the information lost when </a:t>
            </a:r>
            <a:r>
              <a:rPr lang="en-US" sz="2400" i="1" dirty="0"/>
              <a:t>q</a:t>
            </a:r>
            <a:r>
              <a:rPr lang="en-US" sz="2400" dirty="0"/>
              <a:t>(</a:t>
            </a:r>
            <a:r>
              <a:rPr lang="en-US" sz="2400" i="1" dirty="0"/>
              <a:t>x</a:t>
            </a:r>
            <a:r>
              <a:rPr lang="en-US" sz="2400" dirty="0"/>
              <a:t>) is used to approximate </a:t>
            </a:r>
            <a:r>
              <a:rPr lang="en-US" sz="2400" i="1" dirty="0"/>
              <a:t>p</a:t>
            </a:r>
            <a:r>
              <a:rPr lang="en-US" sz="2400" dirty="0"/>
              <a:t>(</a:t>
            </a:r>
            <a:r>
              <a:rPr lang="en-US" sz="2400" i="1" dirty="0"/>
              <a:t>x</a:t>
            </a:r>
            <a:r>
              <a:rPr lang="en-US" sz="2400" dirty="0" smtClean="0"/>
              <a:t>)</a:t>
            </a:r>
            <a:endParaRPr lang="en-US" sz="2400" dirty="0"/>
          </a:p>
        </p:txBody>
      </p:sp>
      <p:pic>
        <p:nvPicPr>
          <p:cNvPr id="6861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3134" y="5226565"/>
            <a:ext cx="3962400" cy="703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861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3219" y="6107399"/>
            <a:ext cx="4840857" cy="701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883306" y="5503951"/>
            <a:ext cx="6067971" cy="400110"/>
          </a:xfrm>
          <a:prstGeom prst="rect">
            <a:avLst/>
          </a:prstGeom>
          <a:solidFill>
            <a:srgbClr val="FFFF00"/>
          </a:solidFill>
        </p:spPr>
        <p:txBody>
          <a:bodyPr wrap="square" rtlCol="0">
            <a:spAutoFit/>
          </a:bodyPr>
          <a:lstStyle/>
          <a:p>
            <a:r>
              <a:rPr lang="en-US" dirty="0" smtClean="0"/>
              <a:t>Ack.: Wikipedia entry: </a:t>
            </a:r>
            <a:r>
              <a:rPr lang="en-US" sz="2000" i="1" dirty="0"/>
              <a:t>The </a:t>
            </a:r>
            <a:r>
              <a:rPr lang="en-US" sz="2000" i="1" dirty="0" err="1"/>
              <a:t>Kullback-Leibler</a:t>
            </a:r>
            <a:r>
              <a:rPr lang="en-US" sz="2000" i="1" dirty="0"/>
              <a:t> (KL) </a:t>
            </a:r>
            <a:r>
              <a:rPr lang="en-US" sz="2000" i="1" dirty="0" smtClean="0"/>
              <a:t>divergence </a:t>
            </a:r>
            <a:endParaRPr lang="en-US" dirty="0"/>
          </a:p>
        </p:txBody>
      </p:sp>
      <p:sp>
        <p:nvSpPr>
          <p:cNvPr id="3" name="TextBox 2"/>
          <p:cNvSpPr txBox="1"/>
          <p:nvPr/>
        </p:nvSpPr>
        <p:spPr>
          <a:xfrm>
            <a:off x="304917" y="5733293"/>
            <a:ext cx="1606076" cy="400110"/>
          </a:xfrm>
          <a:prstGeom prst="rect">
            <a:avLst/>
          </a:prstGeom>
          <a:solidFill>
            <a:srgbClr val="92D050"/>
          </a:solidFill>
        </p:spPr>
        <p:txBody>
          <a:bodyPr wrap="square" rtlCol="0">
            <a:spAutoFit/>
          </a:bodyPr>
          <a:lstStyle/>
          <a:p>
            <a:pPr>
              <a:spcBef>
                <a:spcPts val="200"/>
              </a:spcBef>
              <a:defRPr/>
            </a:pPr>
            <a:r>
              <a:rPr lang="en-US" sz="2000" dirty="0"/>
              <a:t>Discrete </a:t>
            </a:r>
            <a:r>
              <a:rPr lang="en-US" sz="2000" dirty="0" smtClean="0"/>
              <a:t>form</a:t>
            </a:r>
            <a:endParaRPr lang="en-US" sz="2000" dirty="0"/>
          </a:p>
        </p:txBody>
      </p:sp>
      <p:sp>
        <p:nvSpPr>
          <p:cNvPr id="10" name="TextBox 9"/>
          <p:cNvSpPr txBox="1"/>
          <p:nvPr/>
        </p:nvSpPr>
        <p:spPr>
          <a:xfrm>
            <a:off x="6244491" y="6255412"/>
            <a:ext cx="1931122" cy="400110"/>
          </a:xfrm>
          <a:prstGeom prst="rect">
            <a:avLst/>
          </a:prstGeom>
          <a:solidFill>
            <a:srgbClr val="92D050"/>
          </a:solidFill>
        </p:spPr>
        <p:txBody>
          <a:bodyPr wrap="square" rtlCol="0">
            <a:spAutoFit/>
          </a:bodyPr>
          <a:lstStyle/>
          <a:p>
            <a:pPr>
              <a:spcBef>
                <a:spcPts val="200"/>
              </a:spcBef>
              <a:defRPr/>
            </a:pPr>
            <a:r>
              <a:rPr lang="en-US" sz="2000" dirty="0" smtClean="0"/>
              <a:t>Continuous form</a:t>
            </a:r>
            <a:endParaRPr lang="en-US" sz="2000" dirty="0"/>
          </a:p>
        </p:txBody>
      </p:sp>
      <p:sp>
        <p:nvSpPr>
          <p:cNvPr id="4" name="Down Arrow 3"/>
          <p:cNvSpPr/>
          <p:nvPr/>
        </p:nvSpPr>
        <p:spPr>
          <a:xfrm rot="14375524">
            <a:off x="1852472" y="5717242"/>
            <a:ext cx="380144" cy="317414"/>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p:cNvSpPr/>
          <p:nvPr/>
        </p:nvSpPr>
        <p:spPr>
          <a:xfrm rot="5400000">
            <a:off x="5905928" y="6316616"/>
            <a:ext cx="380144" cy="317414"/>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37839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Worms – Teeth Analysis</a:t>
            </a:r>
            <a:endParaRPr lang="en-US" dirty="0"/>
          </a:p>
        </p:txBody>
      </p:sp>
      <p:pic>
        <p:nvPicPr>
          <p:cNvPr id="8" name="Picture 7"/>
          <p:cNvPicPr>
            <a:picLocks noChangeAspect="1"/>
          </p:cNvPicPr>
          <p:nvPr/>
        </p:nvPicPr>
        <p:blipFill>
          <a:blip r:embed="rId2"/>
          <a:stretch>
            <a:fillRect/>
          </a:stretch>
        </p:blipFill>
        <p:spPr>
          <a:xfrm>
            <a:off x="20841" y="0"/>
            <a:ext cx="3005105" cy="3284650"/>
          </a:xfrm>
          <a:prstGeom prst="rect">
            <a:avLst/>
          </a:prstGeom>
        </p:spPr>
      </p:pic>
      <p:pic>
        <p:nvPicPr>
          <p:cNvPr id="9" name="Picture 8"/>
          <p:cNvPicPr>
            <a:picLocks noChangeAspect="1"/>
          </p:cNvPicPr>
          <p:nvPr/>
        </p:nvPicPr>
        <p:blipFill>
          <a:blip r:embed="rId3"/>
          <a:stretch>
            <a:fillRect/>
          </a:stretch>
        </p:blipFill>
        <p:spPr>
          <a:xfrm>
            <a:off x="0" y="3919977"/>
            <a:ext cx="4000907" cy="2938023"/>
          </a:xfrm>
          <a:prstGeom prst="rect">
            <a:avLst/>
          </a:prstGeom>
        </p:spPr>
      </p:pic>
      <p:pic>
        <p:nvPicPr>
          <p:cNvPr id="11" name="Picture 10"/>
          <p:cNvPicPr>
            <a:picLocks noChangeAspect="1"/>
          </p:cNvPicPr>
          <p:nvPr/>
        </p:nvPicPr>
        <p:blipFill>
          <a:blip r:embed="rId4"/>
          <a:stretch>
            <a:fillRect/>
          </a:stretch>
        </p:blipFill>
        <p:spPr>
          <a:xfrm>
            <a:off x="4485291" y="3623891"/>
            <a:ext cx="4527752" cy="3234109"/>
          </a:xfrm>
          <a:prstGeom prst="rect">
            <a:avLst/>
          </a:prstGeom>
        </p:spPr>
      </p:pic>
      <p:pic>
        <p:nvPicPr>
          <p:cNvPr id="12" name="Picture 11"/>
          <p:cNvPicPr>
            <a:picLocks noChangeAspect="1"/>
          </p:cNvPicPr>
          <p:nvPr/>
        </p:nvPicPr>
        <p:blipFill>
          <a:blip r:embed="rId5"/>
          <a:stretch>
            <a:fillRect/>
          </a:stretch>
        </p:blipFill>
        <p:spPr>
          <a:xfrm>
            <a:off x="3105578" y="983787"/>
            <a:ext cx="4122213" cy="2742854"/>
          </a:xfrm>
          <a:prstGeom prst="rect">
            <a:avLst/>
          </a:prstGeom>
        </p:spPr>
      </p:pic>
      <p:pic>
        <p:nvPicPr>
          <p:cNvPr id="10" name="Picture 9"/>
          <p:cNvPicPr>
            <a:picLocks noChangeAspect="1"/>
          </p:cNvPicPr>
          <p:nvPr/>
        </p:nvPicPr>
        <p:blipFill>
          <a:blip r:embed="rId6"/>
          <a:stretch>
            <a:fillRect/>
          </a:stretch>
        </p:blipFill>
        <p:spPr>
          <a:xfrm>
            <a:off x="7285867" y="1057200"/>
            <a:ext cx="4921812" cy="3505653"/>
          </a:xfrm>
          <a:prstGeom prst="rect">
            <a:avLst/>
          </a:prstGeom>
        </p:spPr>
      </p:pic>
      <p:sp>
        <p:nvSpPr>
          <p:cNvPr id="13" name="Rectangle 12"/>
          <p:cNvSpPr/>
          <p:nvPr/>
        </p:nvSpPr>
        <p:spPr>
          <a:xfrm>
            <a:off x="8425730" y="4716081"/>
            <a:ext cx="3546772" cy="384721"/>
          </a:xfrm>
          <a:prstGeom prst="rect">
            <a:avLst/>
          </a:prstGeom>
        </p:spPr>
        <p:txBody>
          <a:bodyPr wrap="square">
            <a:spAutoFit/>
          </a:bodyPr>
          <a:lstStyle/>
          <a:p>
            <a:r>
              <a:rPr lang="da-DK" dirty="0" err="1" smtClean="0"/>
              <a:t>Dkl</a:t>
            </a:r>
            <a:r>
              <a:rPr lang="da-DK" dirty="0" smtClean="0"/>
              <a:t> (</a:t>
            </a:r>
            <a:r>
              <a:rPr lang="da-DK" dirty="0" err="1"/>
              <a:t>Observed</a:t>
            </a:r>
            <a:r>
              <a:rPr lang="da-DK" dirty="0"/>
              <a:t> ∣∣ Uniform)=0.338</a:t>
            </a:r>
            <a:endParaRPr lang="en-US" dirty="0"/>
          </a:p>
        </p:txBody>
      </p:sp>
      <p:sp>
        <p:nvSpPr>
          <p:cNvPr id="14" name="Rectangle 13"/>
          <p:cNvSpPr/>
          <p:nvPr/>
        </p:nvSpPr>
        <p:spPr>
          <a:xfrm>
            <a:off x="8438445" y="5217838"/>
            <a:ext cx="3586949" cy="384721"/>
          </a:xfrm>
          <a:prstGeom prst="rect">
            <a:avLst/>
          </a:prstGeom>
        </p:spPr>
        <p:txBody>
          <a:bodyPr wrap="square">
            <a:spAutoFit/>
          </a:bodyPr>
          <a:lstStyle/>
          <a:p>
            <a:r>
              <a:rPr lang="en-US" dirty="0" err="1" smtClean="0"/>
              <a:t>Dkl</a:t>
            </a:r>
            <a:r>
              <a:rPr lang="en-US" dirty="0"/>
              <a:t> </a:t>
            </a:r>
            <a:r>
              <a:rPr lang="en-US" dirty="0" smtClean="0"/>
              <a:t>(</a:t>
            </a:r>
            <a:r>
              <a:rPr lang="en-US" dirty="0"/>
              <a:t>Observed ∣∣ Binomial)=0.477</a:t>
            </a:r>
          </a:p>
        </p:txBody>
      </p:sp>
      <p:sp>
        <p:nvSpPr>
          <p:cNvPr id="15" name="Rectangle 14"/>
          <p:cNvSpPr/>
          <p:nvPr/>
        </p:nvSpPr>
        <p:spPr>
          <a:xfrm>
            <a:off x="7406625" y="6639986"/>
            <a:ext cx="5042111" cy="253916"/>
          </a:xfrm>
          <a:prstGeom prst="rect">
            <a:avLst/>
          </a:prstGeom>
        </p:spPr>
        <p:txBody>
          <a:bodyPr wrap="square">
            <a:spAutoFit/>
          </a:bodyPr>
          <a:lstStyle/>
          <a:p>
            <a:r>
              <a:rPr lang="en-US" sz="1050" dirty="0"/>
              <a:t>https://</a:t>
            </a:r>
            <a:r>
              <a:rPr lang="en-US" sz="1050" dirty="0" err="1"/>
              <a:t>www.countbayesie.com</a:t>
            </a:r>
            <a:r>
              <a:rPr lang="en-US" sz="1050" dirty="0"/>
              <a:t>/blog/2017/5/9/</a:t>
            </a:r>
            <a:r>
              <a:rPr lang="en-US" sz="1050" dirty="0" err="1"/>
              <a:t>kullback</a:t>
            </a:r>
            <a:r>
              <a:rPr lang="en-US" sz="1050" dirty="0"/>
              <a:t>-</a:t>
            </a:r>
            <a:r>
              <a:rPr lang="en-US" sz="1050" dirty="0" err="1"/>
              <a:t>leibler</a:t>
            </a:r>
            <a:r>
              <a:rPr lang="en-US" sz="1050" dirty="0"/>
              <a:t>-divergence-explained</a:t>
            </a:r>
          </a:p>
        </p:txBody>
      </p:sp>
    </p:spTree>
    <p:extLst>
      <p:ext uri="{BB962C8B-B14F-4D97-AF65-F5344CB8AC3E}">
        <p14:creationId xmlns:p14="http://schemas.microsoft.com/office/powerpoint/2010/main" val="21493025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2"/>
          <p:cNvSpPr>
            <a:spLocks noGrp="1" noChangeArrowheads="1"/>
          </p:cNvSpPr>
          <p:nvPr>
            <p:ph type="title"/>
          </p:nvPr>
        </p:nvSpPr>
        <p:spPr>
          <a:xfrm>
            <a:off x="0" y="0"/>
            <a:ext cx="8178229" cy="1143000"/>
          </a:xfrm>
        </p:spPr>
        <p:txBody>
          <a:bodyPr vert="horz" lIns="92075" tIns="46038" rIns="92075" bIns="46038" rtlCol="0" anchor="ctr">
            <a:normAutofit/>
          </a:bodyPr>
          <a:lstStyle/>
          <a:p>
            <a:pPr eaLnBrk="1" hangingPunct="1">
              <a:defRPr/>
            </a:pPr>
            <a:r>
              <a:rPr lang="en-US" dirty="0" smtClean="0">
                <a:solidFill>
                  <a:srgbClr val="170981"/>
                </a:solidFill>
              </a:rPr>
              <a:t> </a:t>
            </a:r>
            <a:r>
              <a:rPr lang="en-US" dirty="0" smtClean="0"/>
              <a:t>More on </a:t>
            </a:r>
            <a:r>
              <a:rPr lang="en-US" sz="4200" dirty="0" smtClean="0"/>
              <a:t>KL Divergence</a:t>
            </a:r>
          </a:p>
        </p:txBody>
      </p:sp>
      <p:sp>
        <p:nvSpPr>
          <p:cNvPr id="66564" name="Rectangle 3"/>
          <p:cNvSpPr>
            <a:spLocks noGrp="1" noChangeArrowheads="1"/>
          </p:cNvSpPr>
          <p:nvPr>
            <p:ph type="body" idx="1"/>
          </p:nvPr>
        </p:nvSpPr>
        <p:spPr>
          <a:xfrm>
            <a:off x="573742" y="1143000"/>
            <a:ext cx="10994959" cy="5410200"/>
          </a:xfrm>
        </p:spPr>
        <p:txBody>
          <a:bodyPr vert="horz" lIns="92075" tIns="46038" rIns="92075" bIns="46038" rtlCol="0">
            <a:noAutofit/>
          </a:bodyPr>
          <a:lstStyle/>
          <a:p>
            <a:pPr>
              <a:spcBef>
                <a:spcPts val="200"/>
              </a:spcBef>
              <a:defRPr/>
            </a:pPr>
            <a:r>
              <a:rPr lang="en-US" sz="2400" dirty="0" smtClean="0"/>
              <a:t>The </a:t>
            </a:r>
            <a:r>
              <a:rPr lang="en-US" sz="2400" dirty="0"/>
              <a:t>KL divergence measures the expected number of extra bits required to code samples from </a:t>
            </a:r>
            <a:r>
              <a:rPr lang="en-US" sz="2400" i="1" dirty="0"/>
              <a:t>p</a:t>
            </a:r>
            <a:r>
              <a:rPr lang="en-US" sz="2400" dirty="0"/>
              <a:t>(</a:t>
            </a:r>
            <a:r>
              <a:rPr lang="en-US" sz="2400" i="1" dirty="0"/>
              <a:t>x</a:t>
            </a:r>
            <a:r>
              <a:rPr lang="en-US" sz="2400" dirty="0"/>
              <a:t>) (“true” distribution) when using a code based on </a:t>
            </a:r>
            <a:r>
              <a:rPr lang="en-US" sz="2400" i="1" dirty="0"/>
              <a:t>q</a:t>
            </a:r>
            <a:r>
              <a:rPr lang="en-US" sz="2400" dirty="0"/>
              <a:t>(</a:t>
            </a:r>
            <a:r>
              <a:rPr lang="en-US" sz="2400" i="1" dirty="0"/>
              <a:t>x</a:t>
            </a:r>
            <a:r>
              <a:rPr lang="en-US" sz="2400" dirty="0"/>
              <a:t>), which represents a theory, model, description, or approximation of </a:t>
            </a:r>
            <a:r>
              <a:rPr lang="en-US" sz="2400" i="1" dirty="0"/>
              <a:t>p</a:t>
            </a:r>
            <a:r>
              <a:rPr lang="en-US" sz="2400" dirty="0"/>
              <a:t>(</a:t>
            </a:r>
            <a:r>
              <a:rPr lang="en-US" sz="2400" i="1" dirty="0"/>
              <a:t>x</a:t>
            </a:r>
            <a:r>
              <a:rPr lang="en-US" sz="2400" dirty="0" smtClean="0"/>
              <a:t>)</a:t>
            </a:r>
            <a:endParaRPr lang="en-US" sz="2400" dirty="0"/>
          </a:p>
          <a:p>
            <a:pPr>
              <a:spcBef>
                <a:spcPts val="200"/>
              </a:spcBef>
              <a:defRPr/>
            </a:pPr>
            <a:r>
              <a:rPr lang="en-US" sz="2400" dirty="0"/>
              <a:t>The KL </a:t>
            </a:r>
            <a:r>
              <a:rPr lang="en-US" sz="2400" dirty="0" smtClean="0"/>
              <a:t>divergence is </a:t>
            </a:r>
            <a:r>
              <a:rPr lang="en-US" sz="2400" dirty="0"/>
              <a:t>not a distance measure, not a metric: asymmetric, not satisfy triangular </a:t>
            </a:r>
            <a:r>
              <a:rPr lang="en-US" sz="2400" dirty="0" smtClean="0"/>
              <a:t>inequality (</a:t>
            </a:r>
            <a:r>
              <a:rPr lang="en-US" sz="2400" i="1" dirty="0" smtClean="0"/>
              <a:t>D</a:t>
            </a:r>
            <a:r>
              <a:rPr lang="en-US" sz="2400" baseline="-25000" dirty="0" smtClean="0"/>
              <a:t>KL</a:t>
            </a:r>
            <a:r>
              <a:rPr lang="en-US" sz="2400" dirty="0" smtClean="0"/>
              <a:t>(</a:t>
            </a:r>
            <a:r>
              <a:rPr lang="en-US" sz="2400" i="1" dirty="0" smtClean="0"/>
              <a:t>P</a:t>
            </a:r>
            <a:r>
              <a:rPr lang="en-US" sz="2400" dirty="0" smtClean="0"/>
              <a:t>‖</a:t>
            </a:r>
            <a:r>
              <a:rPr lang="en-US" sz="2400" i="1" dirty="0" smtClean="0"/>
              <a:t>Q</a:t>
            </a:r>
            <a:r>
              <a:rPr lang="en-US" sz="2400" dirty="0"/>
              <a:t>) does not equal </a:t>
            </a:r>
            <a:r>
              <a:rPr lang="en-US" sz="2400" i="1" dirty="0"/>
              <a:t>D</a:t>
            </a:r>
            <a:r>
              <a:rPr lang="en-US" sz="2400" baseline="-25000" dirty="0"/>
              <a:t>KL</a:t>
            </a:r>
            <a:r>
              <a:rPr lang="en-US" sz="2400" dirty="0"/>
              <a:t>(</a:t>
            </a:r>
            <a:r>
              <a:rPr lang="en-US" sz="2400" i="1" dirty="0"/>
              <a:t>Q</a:t>
            </a:r>
            <a:r>
              <a:rPr lang="en-US" sz="2400" dirty="0"/>
              <a:t>‖</a:t>
            </a:r>
            <a:r>
              <a:rPr lang="en-US" sz="2400" i="1" dirty="0"/>
              <a:t>P</a:t>
            </a:r>
            <a:r>
              <a:rPr lang="en-US" sz="2400" dirty="0" smtClean="0"/>
              <a:t>))</a:t>
            </a:r>
            <a:endParaRPr lang="en-US" sz="2400" dirty="0"/>
          </a:p>
          <a:p>
            <a:r>
              <a:rPr lang="en-US" sz="2400" dirty="0" smtClean="0"/>
              <a:t>In </a:t>
            </a:r>
            <a:r>
              <a:rPr lang="en-US" sz="2400" dirty="0"/>
              <a:t>applications, </a:t>
            </a:r>
            <a:r>
              <a:rPr lang="en-US" sz="2400" i="1" dirty="0"/>
              <a:t>P</a:t>
            </a:r>
            <a:r>
              <a:rPr lang="en-US" sz="2400" dirty="0"/>
              <a:t> typically represents the "true" distribution of data, observations, or a precisely calculated theoretical distribution, while </a:t>
            </a:r>
            <a:r>
              <a:rPr lang="en-US" sz="2400" i="1" dirty="0"/>
              <a:t>Q</a:t>
            </a:r>
            <a:r>
              <a:rPr lang="en-US" sz="2400" dirty="0"/>
              <a:t> typically represents a theory, model, description, or approximation of </a:t>
            </a:r>
            <a:r>
              <a:rPr lang="en-US" sz="2400" i="1" dirty="0"/>
              <a:t>P</a:t>
            </a:r>
            <a:r>
              <a:rPr lang="en-US" sz="2400" dirty="0"/>
              <a:t>.</a:t>
            </a:r>
          </a:p>
          <a:p>
            <a:r>
              <a:rPr lang="en-US" sz="2400" dirty="0" smtClean="0"/>
              <a:t>The </a:t>
            </a:r>
            <a:r>
              <a:rPr lang="en-US" sz="2400" dirty="0" err="1"/>
              <a:t>Kullback</a:t>
            </a:r>
            <a:r>
              <a:rPr lang="en-US" sz="2400" dirty="0"/>
              <a:t>–</a:t>
            </a:r>
            <a:r>
              <a:rPr lang="en-US" sz="2400" dirty="0" err="1"/>
              <a:t>Leibler</a:t>
            </a:r>
            <a:r>
              <a:rPr lang="en-US" sz="2400" dirty="0"/>
              <a:t> divergence from </a:t>
            </a:r>
            <a:r>
              <a:rPr lang="en-US" sz="2400" i="1" dirty="0"/>
              <a:t>Q</a:t>
            </a:r>
            <a:r>
              <a:rPr lang="en-US" sz="2400" dirty="0"/>
              <a:t> to </a:t>
            </a:r>
            <a:r>
              <a:rPr lang="en-US" sz="2400" i="1" dirty="0"/>
              <a:t>P</a:t>
            </a:r>
            <a:r>
              <a:rPr lang="en-US" sz="2400" dirty="0"/>
              <a:t>, denoted </a:t>
            </a:r>
            <a:r>
              <a:rPr lang="en-US" sz="2400" i="1" dirty="0"/>
              <a:t>D</a:t>
            </a:r>
            <a:r>
              <a:rPr lang="en-US" sz="2400" baseline="-25000" dirty="0"/>
              <a:t>KL</a:t>
            </a:r>
            <a:r>
              <a:rPr lang="en-US" sz="2400" dirty="0"/>
              <a:t>(</a:t>
            </a:r>
            <a:r>
              <a:rPr lang="en-US" sz="2400" i="1" dirty="0"/>
              <a:t>P</a:t>
            </a:r>
            <a:r>
              <a:rPr lang="en-US" sz="2400" dirty="0"/>
              <a:t>‖</a:t>
            </a:r>
            <a:r>
              <a:rPr lang="en-US" sz="2400" i="1" dirty="0"/>
              <a:t>Q</a:t>
            </a:r>
            <a:r>
              <a:rPr lang="en-US" sz="2400" dirty="0"/>
              <a:t>), is a measure of the information gained when one revises one's beliefs from the prior probability distribution </a:t>
            </a:r>
            <a:r>
              <a:rPr lang="en-US" sz="2400" i="1" dirty="0"/>
              <a:t>Q</a:t>
            </a:r>
            <a:r>
              <a:rPr lang="en-US" sz="2400" dirty="0"/>
              <a:t> to the posterior probability distribution </a:t>
            </a:r>
            <a:r>
              <a:rPr lang="en-US" sz="2400" i="1" dirty="0"/>
              <a:t>P</a:t>
            </a:r>
            <a:r>
              <a:rPr lang="en-US" sz="2400" dirty="0"/>
              <a:t>. In other words, it is the amount of information lost when </a:t>
            </a:r>
            <a:r>
              <a:rPr lang="en-US" sz="2400" i="1" dirty="0"/>
              <a:t>Q</a:t>
            </a:r>
            <a:r>
              <a:rPr lang="en-US" sz="2400" dirty="0"/>
              <a:t> is used to approximate </a:t>
            </a:r>
            <a:r>
              <a:rPr lang="en-US" sz="2400" i="1" dirty="0"/>
              <a:t>P</a:t>
            </a:r>
            <a:r>
              <a:rPr lang="en-US" sz="2400" dirty="0" smtClean="0"/>
              <a:t>.</a:t>
            </a:r>
            <a:endParaRPr lang="en-US" sz="2400" dirty="0"/>
          </a:p>
          <a:p>
            <a:r>
              <a:rPr lang="en-US" sz="2400" dirty="0" smtClean="0"/>
              <a:t>The KL </a:t>
            </a:r>
            <a:r>
              <a:rPr lang="en-US" sz="2400" dirty="0"/>
              <a:t>divergence is sometimes also called the </a:t>
            </a:r>
            <a:r>
              <a:rPr lang="en-US" sz="2400" dirty="0" smtClean="0"/>
              <a:t>information gain</a:t>
            </a:r>
            <a:r>
              <a:rPr lang="en-US" sz="2400" dirty="0"/>
              <a:t> achieved if </a:t>
            </a:r>
            <a:r>
              <a:rPr lang="en-US" sz="2400" i="1" dirty="0"/>
              <a:t>P</a:t>
            </a:r>
            <a:r>
              <a:rPr lang="en-US" sz="2400" dirty="0"/>
              <a:t> is used instead of </a:t>
            </a:r>
            <a:r>
              <a:rPr lang="en-US" sz="2400" i="1" dirty="0"/>
              <a:t>Q</a:t>
            </a:r>
            <a:r>
              <a:rPr lang="en-US" sz="2400" dirty="0"/>
              <a:t>. It is also called the relative entropy of </a:t>
            </a:r>
            <a:r>
              <a:rPr lang="en-US" sz="2400" i="1" dirty="0"/>
              <a:t>P</a:t>
            </a:r>
            <a:r>
              <a:rPr lang="en-US" sz="2400" dirty="0"/>
              <a:t> with respect to </a:t>
            </a:r>
            <a:r>
              <a:rPr lang="en-US" sz="2400" i="1" dirty="0"/>
              <a:t>Q</a:t>
            </a:r>
            <a:r>
              <a:rPr lang="en-US" sz="2400" dirty="0"/>
              <a:t>.</a:t>
            </a:r>
          </a:p>
          <a:p>
            <a:pPr eaLnBrk="1" hangingPunct="1">
              <a:spcBef>
                <a:spcPts val="200"/>
              </a:spcBef>
              <a:defRPr/>
            </a:pPr>
            <a:endParaRPr lang="en-US" sz="2400" dirty="0"/>
          </a:p>
        </p:txBody>
      </p:sp>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6806" y="304680"/>
            <a:ext cx="3962400" cy="703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4762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2"/>
          <p:cNvSpPr>
            <a:spLocks noGrp="1" noChangeArrowheads="1"/>
          </p:cNvSpPr>
          <p:nvPr>
            <p:ph type="title"/>
          </p:nvPr>
        </p:nvSpPr>
        <p:spPr>
          <a:xfrm>
            <a:off x="251012" y="0"/>
            <a:ext cx="11279866" cy="1143000"/>
          </a:xfrm>
        </p:spPr>
        <p:txBody>
          <a:bodyPr vert="horz" lIns="92075" tIns="46038" rIns="92075" bIns="46038" rtlCol="0" anchor="ctr">
            <a:normAutofit/>
          </a:bodyPr>
          <a:lstStyle/>
          <a:p>
            <a:pPr eaLnBrk="1" hangingPunct="1">
              <a:defRPr/>
            </a:pPr>
            <a:r>
              <a:rPr lang="en-US" dirty="0" smtClean="0"/>
              <a:t>Subtlety at Computing the KL Divergence</a:t>
            </a:r>
          </a:p>
        </p:txBody>
      </p:sp>
      <p:sp>
        <p:nvSpPr>
          <p:cNvPr id="69636" name="Rectangle 3"/>
          <p:cNvSpPr>
            <a:spLocks noGrp="1" noChangeArrowheads="1"/>
          </p:cNvSpPr>
          <p:nvPr>
            <p:ph type="body" idx="1"/>
          </p:nvPr>
        </p:nvSpPr>
        <p:spPr>
          <a:xfrm>
            <a:off x="528918" y="1065088"/>
            <a:ext cx="11080880" cy="5792912"/>
          </a:xfrm>
          <a:noFill/>
        </p:spPr>
        <p:txBody>
          <a:bodyPr vert="horz" lIns="92075" tIns="46038" rIns="92075" bIns="46038" rtlCol="0">
            <a:noAutofit/>
          </a:bodyPr>
          <a:lstStyle/>
          <a:p>
            <a:pPr>
              <a:spcBef>
                <a:spcPts val="200"/>
              </a:spcBef>
            </a:pPr>
            <a:r>
              <a:rPr lang="en-US" altLang="en-US" sz="2400" i="1" dirty="0"/>
              <a:t>Base on the formula, D</a:t>
            </a:r>
            <a:r>
              <a:rPr lang="en-US" altLang="en-US" sz="2400" i="1" baseline="-25000" dirty="0"/>
              <a:t>KL</a:t>
            </a:r>
            <a:r>
              <a:rPr lang="en-US" altLang="en-US" sz="2400" dirty="0"/>
              <a:t>(</a:t>
            </a:r>
            <a:r>
              <a:rPr lang="en-US" altLang="en-US" sz="2400" i="1" dirty="0"/>
              <a:t>P,Q</a:t>
            </a:r>
            <a:r>
              <a:rPr lang="en-US" altLang="en-US" sz="2400" dirty="0"/>
              <a:t>) </a:t>
            </a:r>
            <a:r>
              <a:rPr lang="en-US" altLang="en-US" sz="2400" i="1" dirty="0"/>
              <a:t>≥ </a:t>
            </a:r>
            <a:r>
              <a:rPr lang="en-US" altLang="en-US" sz="2400" dirty="0"/>
              <a:t>0 and </a:t>
            </a:r>
            <a:r>
              <a:rPr lang="en-US" altLang="en-US" sz="2400" i="1" dirty="0"/>
              <a:t>D</a:t>
            </a:r>
            <a:r>
              <a:rPr lang="en-US" altLang="en-US" sz="2400" i="1" baseline="-25000" dirty="0"/>
              <a:t>KL</a:t>
            </a:r>
            <a:r>
              <a:rPr lang="en-US" altLang="en-US" sz="2400" dirty="0"/>
              <a:t>(</a:t>
            </a:r>
            <a:r>
              <a:rPr lang="en-US" altLang="en-US" sz="2400" i="1" dirty="0"/>
              <a:t>P </a:t>
            </a:r>
            <a:r>
              <a:rPr lang="en-US" altLang="en-US" sz="2400" dirty="0"/>
              <a:t>||</a:t>
            </a:r>
            <a:r>
              <a:rPr lang="en-US" altLang="en-US" sz="2400" i="1" dirty="0"/>
              <a:t> Q</a:t>
            </a:r>
            <a:r>
              <a:rPr lang="en-US" altLang="en-US" sz="2400" dirty="0"/>
              <a:t>) = 0 if and only if </a:t>
            </a:r>
            <a:r>
              <a:rPr lang="en-US" altLang="en-US" sz="2400" i="1" dirty="0"/>
              <a:t>P </a:t>
            </a:r>
            <a:r>
              <a:rPr lang="en-US" altLang="en-US" sz="2400" dirty="0"/>
              <a:t>= </a:t>
            </a:r>
            <a:r>
              <a:rPr lang="en-US" altLang="en-US" sz="2400" i="1" dirty="0" smtClean="0"/>
              <a:t>Q</a:t>
            </a:r>
            <a:endParaRPr lang="en-US" altLang="en-US" sz="2400" dirty="0"/>
          </a:p>
          <a:p>
            <a:pPr>
              <a:spcBef>
                <a:spcPts val="200"/>
              </a:spcBef>
            </a:pPr>
            <a:r>
              <a:rPr lang="en-US" altLang="en-US" sz="2400" dirty="0"/>
              <a:t>How about when p = 0 or q = 0?</a:t>
            </a:r>
          </a:p>
          <a:p>
            <a:pPr lvl="1">
              <a:spcBef>
                <a:spcPts val="200"/>
              </a:spcBef>
            </a:pPr>
            <a:r>
              <a:rPr lang="en-US" altLang="en-US" sz="2400" i="1" dirty="0"/>
              <a:t>lim</a:t>
            </a:r>
            <a:r>
              <a:rPr lang="en-US" altLang="en-US" sz="2400" i="1" baseline="-25000" dirty="0"/>
              <a:t>p→</a:t>
            </a:r>
            <a:r>
              <a:rPr lang="en-US" altLang="en-US" sz="2400" baseline="-25000" dirty="0"/>
              <a:t>0</a:t>
            </a:r>
            <a:r>
              <a:rPr lang="en-US" altLang="en-US" sz="2400" dirty="0"/>
              <a:t> </a:t>
            </a:r>
            <a:r>
              <a:rPr lang="en-US" altLang="en-US" sz="2400" i="1" dirty="0"/>
              <a:t>p </a:t>
            </a:r>
            <a:r>
              <a:rPr lang="en-US" altLang="en-US" sz="2400" dirty="0"/>
              <a:t>log </a:t>
            </a:r>
            <a:r>
              <a:rPr lang="en-US" altLang="en-US" sz="2400" i="1" dirty="0"/>
              <a:t>p </a:t>
            </a:r>
            <a:r>
              <a:rPr lang="en-US" altLang="en-US" sz="2400" dirty="0"/>
              <a:t>= 0</a:t>
            </a:r>
          </a:p>
          <a:p>
            <a:pPr lvl="1">
              <a:spcBef>
                <a:spcPts val="200"/>
              </a:spcBef>
            </a:pPr>
            <a:r>
              <a:rPr lang="en-US" altLang="en-US" sz="2400" dirty="0"/>
              <a:t>when </a:t>
            </a:r>
            <a:r>
              <a:rPr lang="en-US" altLang="en-US" sz="2400" i="1" dirty="0"/>
              <a:t>p !</a:t>
            </a:r>
            <a:r>
              <a:rPr lang="en-US" altLang="en-US" sz="2400" dirty="0"/>
              <a:t>= 0 but </a:t>
            </a:r>
            <a:r>
              <a:rPr lang="en-US" altLang="en-US" sz="2400" i="1" dirty="0"/>
              <a:t>q = </a:t>
            </a:r>
            <a:r>
              <a:rPr lang="en-US" altLang="en-US" sz="2400" dirty="0"/>
              <a:t>0, </a:t>
            </a:r>
            <a:r>
              <a:rPr lang="en-US" altLang="en-US" sz="2400" i="1" dirty="0"/>
              <a:t>D</a:t>
            </a:r>
            <a:r>
              <a:rPr lang="en-US" altLang="en-US" sz="2400" i="1" baseline="-25000" dirty="0"/>
              <a:t>KL</a:t>
            </a:r>
            <a:r>
              <a:rPr lang="en-US" altLang="en-US" sz="2400" dirty="0"/>
              <a:t>(</a:t>
            </a:r>
            <a:r>
              <a:rPr lang="en-US" altLang="en-US" sz="2400" i="1" dirty="0"/>
              <a:t>p </a:t>
            </a:r>
            <a:r>
              <a:rPr lang="en-US" altLang="en-US" sz="2400" dirty="0"/>
              <a:t>||</a:t>
            </a:r>
            <a:r>
              <a:rPr lang="en-US" altLang="en-US" sz="2400" i="1" dirty="0"/>
              <a:t> q</a:t>
            </a:r>
            <a:r>
              <a:rPr lang="en-US" altLang="en-US" sz="2400" dirty="0"/>
              <a:t>) is defined as </a:t>
            </a:r>
            <a:r>
              <a:rPr lang="en-US" altLang="en-US" sz="2400" i="1" dirty="0"/>
              <a:t>∞</a:t>
            </a:r>
            <a:r>
              <a:rPr lang="en-US" altLang="en-US" sz="2400" dirty="0"/>
              <a:t>, i.e., if one event </a:t>
            </a:r>
            <a:r>
              <a:rPr lang="en-US" altLang="en-US" sz="2400" i="1" dirty="0"/>
              <a:t>e </a:t>
            </a:r>
            <a:r>
              <a:rPr lang="en-US" altLang="en-US" sz="2400" dirty="0"/>
              <a:t>is possible (</a:t>
            </a:r>
            <a:r>
              <a:rPr lang="en-US" altLang="en-US" sz="2400" i="1" dirty="0"/>
              <a:t>i.e.</a:t>
            </a:r>
            <a:r>
              <a:rPr lang="en-US" altLang="en-US" sz="2400" dirty="0"/>
              <a:t>, </a:t>
            </a:r>
            <a:r>
              <a:rPr lang="en-US" altLang="en-US" sz="2400" i="1" dirty="0"/>
              <a:t>p</a:t>
            </a:r>
            <a:r>
              <a:rPr lang="en-US" altLang="en-US" sz="2400" dirty="0"/>
              <a:t>(</a:t>
            </a:r>
            <a:r>
              <a:rPr lang="en-US" altLang="en-US" sz="2400" i="1" dirty="0"/>
              <a:t>e</a:t>
            </a:r>
            <a:r>
              <a:rPr lang="en-US" altLang="en-US" sz="2400" dirty="0"/>
              <a:t>) </a:t>
            </a:r>
            <a:r>
              <a:rPr lang="en-US" altLang="en-US" sz="2400" i="1" dirty="0"/>
              <a:t>&gt; </a:t>
            </a:r>
            <a:r>
              <a:rPr lang="en-US" altLang="en-US" sz="2400" dirty="0"/>
              <a:t>0), and the other predicts it is absolutely impossible (</a:t>
            </a:r>
            <a:r>
              <a:rPr lang="en-US" altLang="en-US" sz="2400" i="1" dirty="0"/>
              <a:t>i.e.</a:t>
            </a:r>
            <a:r>
              <a:rPr lang="en-US" altLang="en-US" sz="2400" dirty="0"/>
              <a:t>, </a:t>
            </a:r>
            <a:r>
              <a:rPr lang="en-US" altLang="en-US" sz="2400" i="1" dirty="0"/>
              <a:t>q</a:t>
            </a:r>
            <a:r>
              <a:rPr lang="en-US" altLang="en-US" sz="2400" dirty="0"/>
              <a:t>(</a:t>
            </a:r>
            <a:r>
              <a:rPr lang="en-US" altLang="en-US" sz="2400" i="1" dirty="0"/>
              <a:t>e</a:t>
            </a:r>
            <a:r>
              <a:rPr lang="en-US" altLang="en-US" sz="2400" dirty="0"/>
              <a:t>) = 0), then the two distributions are absolutely different</a:t>
            </a:r>
          </a:p>
          <a:p>
            <a:pPr>
              <a:spcBef>
                <a:spcPts val="200"/>
              </a:spcBef>
            </a:pPr>
            <a:r>
              <a:rPr lang="en-US" altLang="en-US" sz="2400" dirty="0"/>
              <a:t>However, in practice, </a:t>
            </a:r>
            <a:r>
              <a:rPr lang="en-US" altLang="en-US" sz="2400" i="1" dirty="0"/>
              <a:t>P </a:t>
            </a:r>
            <a:r>
              <a:rPr lang="en-US" altLang="en-US" sz="2400" dirty="0"/>
              <a:t>and </a:t>
            </a:r>
            <a:r>
              <a:rPr lang="en-US" altLang="en-US" sz="2400" i="1" dirty="0"/>
              <a:t>Q </a:t>
            </a:r>
            <a:r>
              <a:rPr lang="en-US" altLang="en-US" sz="2400" dirty="0"/>
              <a:t>are derived from frequency distributions, not counting the possibility of unseen events. Thus </a:t>
            </a:r>
            <a:r>
              <a:rPr lang="en-US" altLang="en-US" sz="2400" i="1" dirty="0"/>
              <a:t>smoothing </a:t>
            </a:r>
            <a:r>
              <a:rPr lang="en-US" altLang="en-US" sz="2400" dirty="0"/>
              <a:t>is needed</a:t>
            </a:r>
          </a:p>
          <a:p>
            <a:pPr>
              <a:spcBef>
                <a:spcPts val="200"/>
              </a:spcBef>
            </a:pPr>
            <a:r>
              <a:rPr lang="en-US" altLang="en-US" sz="2400" dirty="0"/>
              <a:t>Example: </a:t>
            </a:r>
            <a:r>
              <a:rPr lang="en-US" altLang="en-US" sz="2400" i="1" dirty="0"/>
              <a:t>P </a:t>
            </a:r>
            <a:r>
              <a:rPr lang="en-US" altLang="en-US" sz="2400" dirty="0"/>
              <a:t>: (</a:t>
            </a:r>
            <a:r>
              <a:rPr lang="en-US" altLang="en-US" sz="2400" i="1" dirty="0"/>
              <a:t>a </a:t>
            </a:r>
            <a:r>
              <a:rPr lang="en-US" altLang="en-US" sz="2400" dirty="0"/>
              <a:t>: 3</a:t>
            </a:r>
            <a:r>
              <a:rPr lang="en-US" altLang="en-US" sz="2400" i="1" dirty="0"/>
              <a:t>/</a:t>
            </a:r>
            <a:r>
              <a:rPr lang="en-US" altLang="en-US" sz="2400" dirty="0"/>
              <a:t>5</a:t>
            </a:r>
            <a:r>
              <a:rPr lang="en-US" altLang="en-US" sz="2400" i="1" dirty="0"/>
              <a:t>, b </a:t>
            </a:r>
            <a:r>
              <a:rPr lang="en-US" altLang="en-US" sz="2400" dirty="0"/>
              <a:t>: 1</a:t>
            </a:r>
            <a:r>
              <a:rPr lang="en-US" altLang="en-US" sz="2400" i="1" dirty="0"/>
              <a:t>/</a:t>
            </a:r>
            <a:r>
              <a:rPr lang="en-US" altLang="en-US" sz="2400" dirty="0"/>
              <a:t>5</a:t>
            </a:r>
            <a:r>
              <a:rPr lang="en-US" altLang="en-US" sz="2400" i="1" dirty="0"/>
              <a:t>, c </a:t>
            </a:r>
            <a:r>
              <a:rPr lang="en-US" altLang="en-US" sz="2400" dirty="0"/>
              <a:t>: 1</a:t>
            </a:r>
            <a:r>
              <a:rPr lang="en-US" altLang="en-US" sz="2400" i="1" dirty="0"/>
              <a:t>/</a:t>
            </a:r>
            <a:r>
              <a:rPr lang="en-US" altLang="en-US" sz="2400" dirty="0"/>
              <a:t>5).  </a:t>
            </a:r>
            <a:r>
              <a:rPr lang="en-US" altLang="en-US" sz="2400" i="1" dirty="0"/>
              <a:t>Q </a:t>
            </a:r>
            <a:r>
              <a:rPr lang="en-US" altLang="en-US" sz="2400" dirty="0"/>
              <a:t>: (</a:t>
            </a:r>
            <a:r>
              <a:rPr lang="en-US" altLang="en-US" sz="2400" i="1" dirty="0"/>
              <a:t>a </a:t>
            </a:r>
            <a:r>
              <a:rPr lang="en-US" altLang="en-US" sz="2400" dirty="0"/>
              <a:t>: 5</a:t>
            </a:r>
            <a:r>
              <a:rPr lang="en-US" altLang="en-US" sz="2400" i="1" dirty="0"/>
              <a:t>/</a:t>
            </a:r>
            <a:r>
              <a:rPr lang="en-US" altLang="en-US" sz="2400" dirty="0"/>
              <a:t>9</a:t>
            </a:r>
            <a:r>
              <a:rPr lang="en-US" altLang="en-US" sz="2400" i="1" dirty="0"/>
              <a:t>, b </a:t>
            </a:r>
            <a:r>
              <a:rPr lang="en-US" altLang="en-US" sz="2400" dirty="0"/>
              <a:t>: 3</a:t>
            </a:r>
            <a:r>
              <a:rPr lang="en-US" altLang="en-US" sz="2400" i="1" dirty="0"/>
              <a:t>/</a:t>
            </a:r>
            <a:r>
              <a:rPr lang="en-US" altLang="en-US" sz="2400" dirty="0"/>
              <a:t>9</a:t>
            </a:r>
            <a:r>
              <a:rPr lang="en-US" altLang="en-US" sz="2400" i="1" dirty="0"/>
              <a:t>, d </a:t>
            </a:r>
            <a:r>
              <a:rPr lang="en-US" altLang="en-US" sz="2400" dirty="0"/>
              <a:t>: 1</a:t>
            </a:r>
            <a:r>
              <a:rPr lang="en-US" altLang="en-US" sz="2400" i="1" dirty="0"/>
              <a:t>/</a:t>
            </a:r>
            <a:r>
              <a:rPr lang="en-US" altLang="en-US" sz="2400" dirty="0"/>
              <a:t>9)</a:t>
            </a:r>
          </a:p>
          <a:p>
            <a:pPr lvl="1">
              <a:spcBef>
                <a:spcPts val="200"/>
              </a:spcBef>
            </a:pPr>
            <a:r>
              <a:rPr lang="en-US" altLang="en-US" sz="2400" dirty="0"/>
              <a:t>need to introduce a small constant </a:t>
            </a:r>
            <a:r>
              <a:rPr lang="en-US" altLang="en-US" sz="2400" i="1" dirty="0"/>
              <a:t>ϵ</a:t>
            </a:r>
            <a:r>
              <a:rPr lang="en-US" altLang="en-US" sz="2400" dirty="0"/>
              <a:t>, e.g., </a:t>
            </a:r>
            <a:r>
              <a:rPr lang="en-US" altLang="en-US" sz="2400" i="1" dirty="0"/>
              <a:t>ϵ </a:t>
            </a:r>
            <a:r>
              <a:rPr lang="en-US" altLang="en-US" sz="2400" dirty="0"/>
              <a:t>= 10</a:t>
            </a:r>
            <a:r>
              <a:rPr lang="en-US" altLang="en-US" sz="2400" i="1" baseline="30000" dirty="0"/>
              <a:t>−</a:t>
            </a:r>
            <a:r>
              <a:rPr lang="en-US" altLang="en-US" sz="2400" baseline="30000" dirty="0"/>
              <a:t>3</a:t>
            </a:r>
          </a:p>
          <a:p>
            <a:pPr lvl="1">
              <a:spcBef>
                <a:spcPts val="200"/>
              </a:spcBef>
            </a:pPr>
            <a:r>
              <a:rPr lang="en-US" altLang="en-US" sz="2400" dirty="0"/>
              <a:t>The sample set observed in </a:t>
            </a:r>
            <a:r>
              <a:rPr lang="en-US" altLang="en-US" sz="2400" i="1" dirty="0"/>
              <a:t>P</a:t>
            </a:r>
            <a:r>
              <a:rPr lang="en-US" altLang="en-US" sz="2400" dirty="0"/>
              <a:t>, </a:t>
            </a:r>
            <a:r>
              <a:rPr lang="en-US" altLang="en-US" sz="2400" i="1" dirty="0"/>
              <a:t>SP </a:t>
            </a:r>
            <a:r>
              <a:rPr lang="en-US" altLang="en-US" sz="2400" dirty="0"/>
              <a:t>= </a:t>
            </a:r>
            <a:r>
              <a:rPr lang="en-US" altLang="en-US" sz="2400" i="1" dirty="0"/>
              <a:t>{a, b, c}</a:t>
            </a:r>
            <a:r>
              <a:rPr lang="en-US" altLang="en-US" sz="2400" dirty="0"/>
              <a:t>,  </a:t>
            </a:r>
            <a:r>
              <a:rPr lang="en-US" altLang="en-US" sz="2400" i="1" dirty="0"/>
              <a:t>SQ </a:t>
            </a:r>
            <a:r>
              <a:rPr lang="en-US" altLang="en-US" sz="2400" dirty="0"/>
              <a:t>= </a:t>
            </a:r>
            <a:r>
              <a:rPr lang="en-US" altLang="en-US" sz="2400" i="1" dirty="0"/>
              <a:t>{a, b, d}</a:t>
            </a:r>
            <a:r>
              <a:rPr lang="en-US" altLang="en-US" sz="2400" dirty="0"/>
              <a:t>,  </a:t>
            </a:r>
            <a:r>
              <a:rPr lang="en-US" altLang="en-US" sz="2400" i="1" dirty="0"/>
              <a:t>SU </a:t>
            </a:r>
            <a:r>
              <a:rPr lang="en-US" altLang="en-US" sz="2400" dirty="0"/>
              <a:t>= </a:t>
            </a:r>
            <a:r>
              <a:rPr lang="en-US" altLang="en-US" sz="2400" i="1" dirty="0"/>
              <a:t>{a, b, c, d}</a:t>
            </a:r>
            <a:endParaRPr lang="en-US" altLang="en-US" sz="2400" dirty="0"/>
          </a:p>
          <a:p>
            <a:pPr lvl="1">
              <a:spcBef>
                <a:spcPts val="200"/>
              </a:spcBef>
            </a:pPr>
            <a:r>
              <a:rPr lang="en-US" altLang="en-US" sz="2400" dirty="0"/>
              <a:t>Smoothing, add missing symbols to each distribution, with probability </a:t>
            </a:r>
            <a:r>
              <a:rPr lang="en-US" altLang="en-US" sz="2400" i="1" dirty="0"/>
              <a:t>ϵ</a:t>
            </a:r>
            <a:r>
              <a:rPr lang="en-US" altLang="en-US" sz="2400" dirty="0"/>
              <a:t> </a:t>
            </a:r>
          </a:p>
          <a:p>
            <a:pPr lvl="1">
              <a:spcBef>
                <a:spcPts val="200"/>
              </a:spcBef>
            </a:pPr>
            <a:r>
              <a:rPr lang="en-US" altLang="en-US" sz="2400" i="1" dirty="0"/>
              <a:t>P′ </a:t>
            </a:r>
            <a:r>
              <a:rPr lang="en-US" altLang="en-US" sz="2400" dirty="0"/>
              <a:t>: (</a:t>
            </a:r>
            <a:r>
              <a:rPr lang="en-US" altLang="en-US" sz="2400" i="1" dirty="0"/>
              <a:t>a </a:t>
            </a:r>
            <a:r>
              <a:rPr lang="en-US" altLang="en-US" sz="2400" dirty="0"/>
              <a:t>: 3</a:t>
            </a:r>
            <a:r>
              <a:rPr lang="en-US" altLang="en-US" sz="2400" i="1" dirty="0"/>
              <a:t>/</a:t>
            </a:r>
            <a:r>
              <a:rPr lang="en-US" altLang="en-US" sz="2400" dirty="0"/>
              <a:t>5 </a:t>
            </a:r>
            <a:r>
              <a:rPr lang="en-US" altLang="en-US" sz="2400" i="1" dirty="0"/>
              <a:t>− </a:t>
            </a:r>
            <a:r>
              <a:rPr lang="el-GR" altLang="en-US" sz="2400" i="1" dirty="0"/>
              <a:t>ϵ/</a:t>
            </a:r>
            <a:r>
              <a:rPr lang="el-GR" altLang="en-US" sz="2400" dirty="0"/>
              <a:t>3</a:t>
            </a:r>
            <a:r>
              <a:rPr lang="el-GR" altLang="en-US" sz="2400" i="1" dirty="0"/>
              <a:t>, </a:t>
            </a:r>
            <a:r>
              <a:rPr lang="en-US" altLang="en-US" sz="2400" i="1" dirty="0"/>
              <a:t>b </a:t>
            </a:r>
            <a:r>
              <a:rPr lang="en-US" altLang="en-US" sz="2400" dirty="0"/>
              <a:t>: 1</a:t>
            </a:r>
            <a:r>
              <a:rPr lang="en-US" altLang="en-US" sz="2400" i="1" dirty="0"/>
              <a:t>/</a:t>
            </a:r>
            <a:r>
              <a:rPr lang="en-US" altLang="en-US" sz="2400" dirty="0"/>
              <a:t>5 </a:t>
            </a:r>
            <a:r>
              <a:rPr lang="en-US" altLang="en-US" sz="2400" i="1" dirty="0"/>
              <a:t>− </a:t>
            </a:r>
            <a:r>
              <a:rPr lang="el-GR" altLang="en-US" sz="2400" i="1" dirty="0"/>
              <a:t>ϵ/</a:t>
            </a:r>
            <a:r>
              <a:rPr lang="el-GR" altLang="en-US" sz="2400" dirty="0"/>
              <a:t>3</a:t>
            </a:r>
            <a:r>
              <a:rPr lang="el-GR" altLang="en-US" sz="2400" i="1" dirty="0"/>
              <a:t>, </a:t>
            </a:r>
            <a:r>
              <a:rPr lang="en-US" altLang="en-US" sz="2400" i="1" dirty="0"/>
              <a:t>c </a:t>
            </a:r>
            <a:r>
              <a:rPr lang="en-US" altLang="en-US" sz="2400" dirty="0"/>
              <a:t>: 1</a:t>
            </a:r>
            <a:r>
              <a:rPr lang="en-US" altLang="en-US" sz="2400" i="1" dirty="0"/>
              <a:t>/</a:t>
            </a:r>
            <a:r>
              <a:rPr lang="en-US" altLang="en-US" sz="2400" dirty="0"/>
              <a:t>5 </a:t>
            </a:r>
            <a:r>
              <a:rPr lang="en-US" altLang="en-US" sz="2400" i="1" dirty="0"/>
              <a:t>− </a:t>
            </a:r>
            <a:r>
              <a:rPr lang="el-GR" altLang="en-US" sz="2400" i="1" dirty="0"/>
              <a:t>ϵ/</a:t>
            </a:r>
            <a:r>
              <a:rPr lang="el-GR" altLang="en-US" sz="2400" dirty="0"/>
              <a:t>3</a:t>
            </a:r>
            <a:r>
              <a:rPr lang="el-GR" altLang="en-US" sz="2400" i="1" dirty="0"/>
              <a:t>, </a:t>
            </a:r>
            <a:r>
              <a:rPr lang="en-US" altLang="en-US" sz="2400" i="1" dirty="0"/>
              <a:t>d </a:t>
            </a:r>
            <a:r>
              <a:rPr lang="en-US" altLang="en-US" sz="2400" dirty="0"/>
              <a:t>: </a:t>
            </a:r>
            <a:r>
              <a:rPr lang="el-GR" altLang="en-US" sz="2400" i="1" dirty="0"/>
              <a:t>ϵ</a:t>
            </a:r>
            <a:r>
              <a:rPr lang="el-GR" altLang="en-US" sz="2400" dirty="0"/>
              <a:t>) </a:t>
            </a:r>
            <a:endParaRPr lang="en-US" altLang="en-US" sz="2400" dirty="0"/>
          </a:p>
          <a:p>
            <a:pPr lvl="1">
              <a:spcBef>
                <a:spcPts val="200"/>
              </a:spcBef>
            </a:pPr>
            <a:r>
              <a:rPr lang="en-US" altLang="en-US" sz="2400" i="1" dirty="0"/>
              <a:t>Q′ </a:t>
            </a:r>
            <a:r>
              <a:rPr lang="en-US" altLang="en-US" sz="2400" dirty="0"/>
              <a:t>: (</a:t>
            </a:r>
            <a:r>
              <a:rPr lang="en-US" altLang="en-US" sz="2400" i="1" dirty="0"/>
              <a:t>a </a:t>
            </a:r>
            <a:r>
              <a:rPr lang="en-US" altLang="en-US" sz="2400" dirty="0"/>
              <a:t>: 5</a:t>
            </a:r>
            <a:r>
              <a:rPr lang="en-US" altLang="en-US" sz="2400" i="1" dirty="0"/>
              <a:t>/</a:t>
            </a:r>
            <a:r>
              <a:rPr lang="en-US" altLang="en-US" sz="2400" dirty="0"/>
              <a:t>9 </a:t>
            </a:r>
            <a:r>
              <a:rPr lang="en-US" altLang="en-US" sz="2400" i="1" dirty="0"/>
              <a:t>− </a:t>
            </a:r>
            <a:r>
              <a:rPr lang="el-GR" altLang="en-US" sz="2400" i="1" dirty="0"/>
              <a:t>ϵ/</a:t>
            </a:r>
            <a:r>
              <a:rPr lang="el-GR" altLang="en-US" sz="2400" dirty="0"/>
              <a:t>3</a:t>
            </a:r>
            <a:r>
              <a:rPr lang="el-GR" altLang="en-US" sz="2400" i="1" dirty="0"/>
              <a:t>, </a:t>
            </a:r>
            <a:r>
              <a:rPr lang="en-US" altLang="en-US" sz="2400" i="1" dirty="0"/>
              <a:t>b </a:t>
            </a:r>
            <a:r>
              <a:rPr lang="en-US" altLang="en-US" sz="2400" dirty="0"/>
              <a:t>: 3</a:t>
            </a:r>
            <a:r>
              <a:rPr lang="en-US" altLang="en-US" sz="2400" i="1" dirty="0"/>
              <a:t>/</a:t>
            </a:r>
            <a:r>
              <a:rPr lang="en-US" altLang="en-US" sz="2400" dirty="0"/>
              <a:t>9 </a:t>
            </a:r>
            <a:r>
              <a:rPr lang="en-US" altLang="en-US" sz="2400" i="1" dirty="0"/>
              <a:t>− ϵ/</a:t>
            </a:r>
            <a:r>
              <a:rPr lang="en-US" altLang="en-US" sz="2400" dirty="0"/>
              <a:t>3</a:t>
            </a:r>
            <a:r>
              <a:rPr lang="en-US" altLang="en-US" sz="2400" i="1" dirty="0"/>
              <a:t>, c </a:t>
            </a:r>
            <a:r>
              <a:rPr lang="en-US" altLang="en-US" sz="2400" dirty="0"/>
              <a:t>: </a:t>
            </a:r>
            <a:r>
              <a:rPr lang="en-US" altLang="en-US" sz="2400" i="1" dirty="0"/>
              <a:t>ϵ, d </a:t>
            </a:r>
            <a:r>
              <a:rPr lang="en-US" altLang="en-US" sz="2400" dirty="0"/>
              <a:t>: 1</a:t>
            </a:r>
            <a:r>
              <a:rPr lang="en-US" altLang="en-US" sz="2400" i="1" dirty="0"/>
              <a:t>/</a:t>
            </a:r>
            <a:r>
              <a:rPr lang="en-US" altLang="en-US" sz="2400" dirty="0"/>
              <a:t>9 </a:t>
            </a:r>
            <a:r>
              <a:rPr lang="en-US" altLang="en-US" sz="2400" i="1" dirty="0"/>
              <a:t>− ϵ/</a:t>
            </a:r>
            <a:r>
              <a:rPr lang="en-US" altLang="en-US" sz="2400" dirty="0"/>
              <a:t>3</a:t>
            </a:r>
            <a:r>
              <a:rPr lang="en-US" altLang="en-US" sz="2400" dirty="0" smtClean="0"/>
              <a:t>)</a:t>
            </a:r>
            <a:endParaRPr lang="en-US" altLang="en-US" sz="2400" dirty="0"/>
          </a:p>
          <a:p>
            <a:pPr lvl="1">
              <a:spcBef>
                <a:spcPts val="200"/>
              </a:spcBef>
            </a:pPr>
            <a:r>
              <a:rPr lang="en-US" altLang="en-US" sz="2400" i="1" dirty="0"/>
              <a:t>D</a:t>
            </a:r>
            <a:r>
              <a:rPr lang="en-US" altLang="en-US" sz="2400" i="1" baseline="-25000" dirty="0"/>
              <a:t>KL</a:t>
            </a:r>
            <a:r>
              <a:rPr lang="en-US" altLang="en-US" sz="2400" dirty="0"/>
              <a:t>(</a:t>
            </a:r>
            <a:r>
              <a:rPr lang="en-US" altLang="en-US" sz="2400" i="1" dirty="0"/>
              <a:t>P’ </a:t>
            </a:r>
            <a:r>
              <a:rPr lang="en-US" altLang="en-US" sz="2400" dirty="0"/>
              <a:t>||</a:t>
            </a:r>
            <a:r>
              <a:rPr lang="en-US" altLang="en-US" sz="2400" i="1" dirty="0"/>
              <a:t> Q’</a:t>
            </a:r>
            <a:r>
              <a:rPr lang="en-US" altLang="en-US" sz="2400" dirty="0"/>
              <a:t>) can </a:t>
            </a:r>
            <a:r>
              <a:rPr lang="en-US" altLang="en-US" sz="2400" dirty="0" smtClean="0"/>
              <a:t>then be </a:t>
            </a:r>
            <a:r>
              <a:rPr lang="en-US" altLang="en-US" sz="2400" dirty="0"/>
              <a:t>computed easily</a:t>
            </a:r>
            <a:endParaRPr lang="en-US" altLang="en-US" sz="2400" i="1" dirty="0"/>
          </a:p>
        </p:txBody>
      </p:sp>
      <p:pic>
        <p:nvPicPr>
          <p:cNvPr id="6963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1598" y="1461231"/>
            <a:ext cx="4648200" cy="823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9891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571500" y="228600"/>
            <a:ext cx="11106150" cy="838200"/>
          </a:xfrm>
        </p:spPr>
        <p:txBody>
          <a:bodyPr>
            <a:normAutofit/>
          </a:bodyPr>
          <a:lstStyle/>
          <a:p>
            <a:r>
              <a:rPr lang="en-US" altLang="en-US" dirty="0" smtClean="0"/>
              <a:t>Chapter 2.  </a:t>
            </a:r>
            <a:r>
              <a:rPr lang="en-US" altLang="en-US" dirty="0"/>
              <a:t>Getting to Know Your Data</a:t>
            </a:r>
            <a:endParaRPr lang="en-US" altLang="en-US" dirty="0" smtClean="0"/>
          </a:p>
        </p:txBody>
      </p:sp>
      <p:sp>
        <p:nvSpPr>
          <p:cNvPr id="16388" name="Rectangle 3"/>
          <p:cNvSpPr>
            <a:spLocks noGrp="1" noChangeArrowheads="1"/>
          </p:cNvSpPr>
          <p:nvPr>
            <p:ph type="body" idx="1"/>
          </p:nvPr>
        </p:nvSpPr>
        <p:spPr>
          <a:xfrm>
            <a:off x="663388" y="1294960"/>
            <a:ext cx="10865223" cy="5257800"/>
          </a:xfrm>
        </p:spPr>
        <p:txBody>
          <a:bodyPr/>
          <a:lstStyle/>
          <a:p>
            <a:pPr>
              <a:lnSpc>
                <a:spcPct val="200000"/>
              </a:lnSpc>
            </a:pPr>
            <a:r>
              <a:rPr lang="en-US" altLang="en-US" sz="3200" dirty="0" smtClean="0"/>
              <a:t>Data </a:t>
            </a:r>
            <a:r>
              <a:rPr lang="en-US" altLang="en-US" sz="3200" dirty="0"/>
              <a:t>Objects and Attribute Types</a:t>
            </a:r>
          </a:p>
          <a:p>
            <a:pPr>
              <a:lnSpc>
                <a:spcPct val="200000"/>
              </a:lnSpc>
            </a:pPr>
            <a:r>
              <a:rPr lang="en-US" altLang="en-US" sz="3200" dirty="0"/>
              <a:t>Basic Statistical Descriptions of Data</a:t>
            </a:r>
          </a:p>
          <a:p>
            <a:pPr>
              <a:lnSpc>
                <a:spcPct val="200000"/>
              </a:lnSpc>
            </a:pPr>
            <a:r>
              <a:rPr lang="en-US" altLang="en-US" sz="3200" dirty="0"/>
              <a:t>Data Visualization</a:t>
            </a:r>
          </a:p>
          <a:p>
            <a:pPr>
              <a:lnSpc>
                <a:spcPct val="200000"/>
              </a:lnSpc>
            </a:pPr>
            <a:r>
              <a:rPr lang="en-US" altLang="en-US" sz="3200" dirty="0"/>
              <a:t>Measuring Data Similarity and Dissimilarity</a:t>
            </a:r>
          </a:p>
          <a:p>
            <a:pPr>
              <a:lnSpc>
                <a:spcPct val="200000"/>
              </a:lnSpc>
            </a:pPr>
            <a:r>
              <a:rPr lang="en-US" altLang="en-US" sz="3200" dirty="0" smtClean="0"/>
              <a:t>Summary</a:t>
            </a:r>
            <a:endParaRPr lang="en-US" altLang="en-US" sz="3200" dirty="0"/>
          </a:p>
        </p:txBody>
      </p:sp>
      <p:sp>
        <p:nvSpPr>
          <p:cNvPr id="5" name="AutoShape 4"/>
          <p:cNvSpPr>
            <a:spLocks noChangeArrowheads="1"/>
          </p:cNvSpPr>
          <p:nvPr/>
        </p:nvSpPr>
        <p:spPr bwMode="auto">
          <a:xfrm rot="9694931">
            <a:off x="3212166" y="5752540"/>
            <a:ext cx="450850" cy="4857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CC99"/>
          </a:solidFill>
          <a:ln w="9525">
            <a:solidFill>
              <a:schemeClr val="tx1"/>
            </a:solidFill>
            <a:miter lim="800000"/>
            <a:headEnd/>
            <a:tailEnd/>
          </a:ln>
        </p:spPr>
        <p:txBody>
          <a:bodyPr rot="10800000" wrap="none" anchor="ctr"/>
          <a:lstStyle/>
          <a:p>
            <a:pPr defTabSz="914400" fontAlgn="base">
              <a:spcBef>
                <a:spcPct val="0"/>
              </a:spcBef>
              <a:spcAft>
                <a:spcPct val="0"/>
              </a:spcAft>
            </a:pPr>
            <a:endParaRPr lang="en-US" sz="2400">
              <a:solidFill>
                <a:srgbClr val="000000"/>
              </a:solidFill>
            </a:endParaRPr>
          </a:p>
        </p:txBody>
      </p:sp>
    </p:spTree>
    <p:extLst>
      <p:ext uri="{BB962C8B-B14F-4D97-AF65-F5344CB8AC3E}">
        <p14:creationId xmlns:p14="http://schemas.microsoft.com/office/powerpoint/2010/main" val="35822348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normAutofit/>
          </a:bodyPr>
          <a:lstStyle/>
          <a:p>
            <a:pPr eaLnBrk="1" hangingPunct="1"/>
            <a:r>
              <a:rPr lang="en-US" altLang="en-US" dirty="0"/>
              <a:t>Summary</a:t>
            </a:r>
          </a:p>
        </p:txBody>
      </p:sp>
      <p:sp>
        <p:nvSpPr>
          <p:cNvPr id="71683" name="Rectangle 3"/>
          <p:cNvSpPr>
            <a:spLocks noGrp="1" noChangeArrowheads="1"/>
          </p:cNvSpPr>
          <p:nvPr>
            <p:ph type="body" idx="1"/>
          </p:nvPr>
        </p:nvSpPr>
        <p:spPr>
          <a:xfrm>
            <a:off x="627529" y="1295401"/>
            <a:ext cx="10936942" cy="5103813"/>
          </a:xfrm>
        </p:spPr>
        <p:txBody>
          <a:bodyPr/>
          <a:lstStyle/>
          <a:p>
            <a:pPr eaLnBrk="1" hangingPunct="1">
              <a:spcAft>
                <a:spcPts val="600"/>
              </a:spcAft>
            </a:pPr>
            <a:r>
              <a:rPr lang="en-US" altLang="en-US" sz="2400" dirty="0"/>
              <a:t>Data attribute types: nominal, binary, ordinal, interval-scaled, ratio-scaled</a:t>
            </a:r>
          </a:p>
          <a:p>
            <a:pPr eaLnBrk="1" hangingPunct="1">
              <a:spcAft>
                <a:spcPts val="600"/>
              </a:spcAft>
            </a:pPr>
            <a:r>
              <a:rPr lang="en-US" altLang="en-US" sz="2400" dirty="0"/>
              <a:t>Many types of data sets, e.g., numerical, text, graph, Web, image.</a:t>
            </a:r>
          </a:p>
          <a:p>
            <a:pPr eaLnBrk="1" hangingPunct="1">
              <a:spcAft>
                <a:spcPts val="600"/>
              </a:spcAft>
            </a:pPr>
            <a:r>
              <a:rPr lang="en-US" altLang="en-US" sz="2400" dirty="0"/>
              <a:t>Gain insight into the data by:</a:t>
            </a:r>
          </a:p>
          <a:p>
            <a:pPr lvl="1" eaLnBrk="1" hangingPunct="1">
              <a:spcAft>
                <a:spcPts val="600"/>
              </a:spcAft>
            </a:pPr>
            <a:r>
              <a:rPr lang="en-US" altLang="en-US" sz="2400" dirty="0"/>
              <a:t>Basic statistical data description: central tendency, dispersion,  graphical displays</a:t>
            </a:r>
          </a:p>
          <a:p>
            <a:pPr lvl="1" eaLnBrk="1" hangingPunct="1">
              <a:spcAft>
                <a:spcPts val="600"/>
              </a:spcAft>
            </a:pPr>
            <a:r>
              <a:rPr lang="en-US" altLang="en-US" sz="2400" dirty="0"/>
              <a:t>Data visualization: map data onto graphical primitives</a:t>
            </a:r>
          </a:p>
          <a:p>
            <a:pPr lvl="1" eaLnBrk="1" hangingPunct="1">
              <a:spcAft>
                <a:spcPts val="600"/>
              </a:spcAft>
            </a:pPr>
            <a:r>
              <a:rPr lang="en-US" altLang="en-US" sz="2400" dirty="0"/>
              <a:t>Measure data similarity</a:t>
            </a:r>
          </a:p>
          <a:p>
            <a:pPr eaLnBrk="1" hangingPunct="1">
              <a:spcAft>
                <a:spcPts val="600"/>
              </a:spcAft>
            </a:pPr>
            <a:r>
              <a:rPr lang="en-US" altLang="en-US" sz="2400" dirty="0"/>
              <a:t>Above steps are the beginning of data preprocessing </a:t>
            </a:r>
          </a:p>
          <a:p>
            <a:pPr eaLnBrk="1" hangingPunct="1">
              <a:spcAft>
                <a:spcPts val="600"/>
              </a:spcAft>
            </a:pPr>
            <a:r>
              <a:rPr lang="en-US" altLang="en-US" sz="2400" dirty="0"/>
              <a:t>Many methods have been developed but still an active area of research</a:t>
            </a:r>
          </a:p>
        </p:txBody>
      </p:sp>
    </p:spTree>
    <p:extLst>
      <p:ext uri="{BB962C8B-B14F-4D97-AF65-F5344CB8AC3E}">
        <p14:creationId xmlns:p14="http://schemas.microsoft.com/office/powerpoint/2010/main" val="39824410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lstStyle/>
          <a:p>
            <a:pPr eaLnBrk="1" hangingPunct="1"/>
            <a:r>
              <a:rPr lang="en-US" altLang="en-US" dirty="0" smtClean="0"/>
              <a:t>Attributes</a:t>
            </a:r>
          </a:p>
        </p:txBody>
      </p:sp>
      <p:sp>
        <p:nvSpPr>
          <p:cNvPr id="12292" name="Rectangle 3"/>
          <p:cNvSpPr>
            <a:spLocks noGrp="1" noChangeArrowheads="1"/>
          </p:cNvSpPr>
          <p:nvPr>
            <p:ph type="body" idx="1"/>
          </p:nvPr>
        </p:nvSpPr>
        <p:spPr>
          <a:xfrm>
            <a:off x="590924" y="1175084"/>
            <a:ext cx="10971423" cy="5418221"/>
          </a:xfrm>
        </p:spPr>
        <p:txBody>
          <a:bodyPr/>
          <a:lstStyle/>
          <a:p>
            <a:pPr eaLnBrk="1" hangingPunct="1"/>
            <a:r>
              <a:rPr lang="en-US" altLang="en-US" sz="2400" b="1" dirty="0" smtClean="0"/>
              <a:t>Attribute (</a:t>
            </a:r>
            <a:r>
              <a:rPr lang="en-US" altLang="en-US" sz="2400" dirty="0" smtClean="0"/>
              <a:t>or</a:t>
            </a:r>
            <a:r>
              <a:rPr lang="en-US" altLang="en-US" sz="2400" b="1" dirty="0" smtClean="0"/>
              <a:t> dimensions, features, variables</a:t>
            </a:r>
            <a:r>
              <a:rPr lang="en-US" altLang="en-US" sz="2400" dirty="0" smtClean="0"/>
              <a:t>) </a:t>
            </a:r>
          </a:p>
          <a:p>
            <a:pPr lvl="1"/>
            <a:r>
              <a:rPr lang="en-US" altLang="en-US" sz="2400" dirty="0" smtClean="0"/>
              <a:t>A data field, representing a characteristic or feature of a data object.</a:t>
            </a:r>
          </a:p>
          <a:p>
            <a:pPr lvl="1" eaLnBrk="1" hangingPunct="1"/>
            <a:r>
              <a:rPr lang="en-US" altLang="en-US" sz="2400" i="1" dirty="0" smtClean="0"/>
              <a:t>E.g., customer _ID, name, address</a:t>
            </a:r>
          </a:p>
          <a:p>
            <a:pPr eaLnBrk="1" hangingPunct="1"/>
            <a:r>
              <a:rPr lang="en-US" altLang="en-US" sz="2400" dirty="0" smtClean="0"/>
              <a:t>Types:</a:t>
            </a:r>
          </a:p>
          <a:p>
            <a:pPr lvl="1" eaLnBrk="1" hangingPunct="1"/>
            <a:r>
              <a:rPr lang="en-US" altLang="en-US" sz="2400" dirty="0" smtClean="0"/>
              <a:t>Nominal (e.g., red, blue)</a:t>
            </a:r>
          </a:p>
          <a:p>
            <a:pPr lvl="1" eaLnBrk="1" hangingPunct="1"/>
            <a:r>
              <a:rPr lang="en-US" altLang="en-US" sz="2400" dirty="0" smtClean="0"/>
              <a:t>Binary (e.g., {true, false})</a:t>
            </a:r>
          </a:p>
          <a:p>
            <a:pPr lvl="1" eaLnBrk="1" hangingPunct="1"/>
            <a:r>
              <a:rPr lang="en-US" altLang="en-US" sz="2400" dirty="0" smtClean="0"/>
              <a:t>Ordinal (e.g., {freshman, sophomore, junior, senior})</a:t>
            </a:r>
          </a:p>
          <a:p>
            <a:pPr lvl="1" eaLnBrk="1" hangingPunct="1"/>
            <a:r>
              <a:rPr lang="en-US" altLang="en-US" sz="2400" dirty="0" smtClean="0"/>
              <a:t>Numeric: quantitative</a:t>
            </a:r>
          </a:p>
          <a:p>
            <a:pPr lvl="2" eaLnBrk="1" hangingPunct="1"/>
            <a:r>
              <a:rPr lang="en-US" altLang="en-US" sz="2400" dirty="0" smtClean="0"/>
              <a:t>Interval-scaled: 100</a:t>
            </a:r>
            <a:r>
              <a:rPr lang="en-US" altLang="en-US" sz="2400" baseline="30000" dirty="0" smtClean="0">
                <a:latin typeface="Calibri" panose="020F0502020204030204" pitchFamily="34" charset="0"/>
              </a:rPr>
              <a:t>○</a:t>
            </a:r>
            <a:r>
              <a:rPr lang="en-US" altLang="en-US" sz="2400" dirty="0" smtClean="0">
                <a:latin typeface="Calibri" panose="020F0502020204030204" pitchFamily="34" charset="0"/>
              </a:rPr>
              <a:t>C is interval scales</a:t>
            </a:r>
            <a:endParaRPr lang="en-US" altLang="en-US" sz="2400" dirty="0"/>
          </a:p>
          <a:p>
            <a:pPr lvl="2"/>
            <a:r>
              <a:rPr lang="en-US" altLang="en-US" sz="2400" dirty="0" smtClean="0"/>
              <a:t>Ratio-scaled</a:t>
            </a:r>
            <a:r>
              <a:rPr lang="en-US" altLang="en-US" sz="2400" dirty="0"/>
              <a:t>: </a:t>
            </a:r>
            <a:r>
              <a:rPr lang="en-US" altLang="en-US" sz="2400" dirty="0" smtClean="0"/>
              <a:t>100</a:t>
            </a:r>
            <a:r>
              <a:rPr lang="en-US" altLang="en-US" sz="2400" baseline="30000" dirty="0" smtClean="0">
                <a:latin typeface="Calibri" panose="020F0502020204030204" pitchFamily="34" charset="0"/>
              </a:rPr>
              <a:t>○</a:t>
            </a:r>
            <a:r>
              <a:rPr lang="en-US" altLang="en-US" sz="2400" dirty="0" smtClean="0">
                <a:latin typeface="Calibri" panose="020F0502020204030204" pitchFamily="34" charset="0"/>
              </a:rPr>
              <a:t>K is ratio scaled since it is twice as high as 50</a:t>
            </a:r>
            <a:r>
              <a:rPr lang="en-US" altLang="en-US" sz="2400" baseline="30000" dirty="0">
                <a:latin typeface="Calibri" panose="020F0502020204030204" pitchFamily="34" charset="0"/>
              </a:rPr>
              <a:t> ○</a:t>
            </a:r>
            <a:r>
              <a:rPr lang="en-US" altLang="en-US" sz="2400" dirty="0">
                <a:latin typeface="Calibri" panose="020F0502020204030204" pitchFamily="34" charset="0"/>
              </a:rPr>
              <a:t>K</a:t>
            </a:r>
            <a:endParaRPr lang="en-US" altLang="en-US" sz="2400" dirty="0"/>
          </a:p>
          <a:p>
            <a:r>
              <a:rPr lang="en-US" altLang="en-US" sz="2400" dirty="0" smtClean="0"/>
              <a:t>Q1:  Is student ID a nominal, ordinal, or  interval-scaled data?</a:t>
            </a:r>
          </a:p>
          <a:p>
            <a:r>
              <a:rPr lang="en-US" altLang="en-US" sz="2400" dirty="0" smtClean="0"/>
              <a:t>Q2:  What about eye color? Or color in the color spectrum of physics?</a:t>
            </a:r>
          </a:p>
        </p:txBody>
      </p:sp>
    </p:spTree>
    <p:extLst>
      <p:ext uri="{BB962C8B-B14F-4D97-AF65-F5344CB8AC3E}">
        <p14:creationId xmlns:p14="http://schemas.microsoft.com/office/powerpoint/2010/main" val="27165111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Berlin Sans FB Demi"/>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22642</TotalTime>
  <Words>6631</Words>
  <Application>Microsoft Macintosh PowerPoint</Application>
  <PresentationFormat>Custom</PresentationFormat>
  <Paragraphs>828</Paragraphs>
  <Slides>89</Slides>
  <Notes>73</Notes>
  <HiddenSlides>0</HiddenSlides>
  <MMClips>0</MMClips>
  <ScaleCrop>false</ScaleCrop>
  <HeadingPairs>
    <vt:vector size="6" baseType="variant">
      <vt:variant>
        <vt:lpstr>Theme</vt:lpstr>
      </vt:variant>
      <vt:variant>
        <vt:i4>2</vt:i4>
      </vt:variant>
      <vt:variant>
        <vt:lpstr>Embedded OLE Servers</vt:lpstr>
      </vt:variant>
      <vt:variant>
        <vt:i4>7</vt:i4>
      </vt:variant>
      <vt:variant>
        <vt:lpstr>Slide Titles</vt:lpstr>
      </vt:variant>
      <vt:variant>
        <vt:i4>89</vt:i4>
      </vt:variant>
    </vt:vector>
  </HeadingPairs>
  <TitlesOfParts>
    <vt:vector size="98" baseType="lpstr">
      <vt:lpstr>Retrospect</vt:lpstr>
      <vt:lpstr>Blends</vt:lpstr>
      <vt:lpstr>Visio</vt:lpstr>
      <vt:lpstr>Document</vt:lpstr>
      <vt:lpstr>Microsoft Equation 3.0</vt:lpstr>
      <vt:lpstr>Equation</vt:lpstr>
      <vt:lpstr>Chart</vt:lpstr>
      <vt:lpstr>SmartDraw</vt:lpstr>
      <vt:lpstr>Worksheet</vt:lpstr>
      <vt:lpstr>PowerPoint Presentation</vt:lpstr>
      <vt:lpstr>Chapter 2.  Getting to Know Your Data</vt:lpstr>
      <vt:lpstr>Types of Data Sets: (1) Record Data</vt:lpstr>
      <vt:lpstr>Types of Data Sets: (2) Graphs and Networks</vt:lpstr>
      <vt:lpstr>Types of Data Sets: (3) Ordered Data</vt:lpstr>
      <vt:lpstr>Types of Data Sets: (4) Spatial, image and multimedia Data</vt:lpstr>
      <vt:lpstr>Important Characteristics of Structured Data</vt:lpstr>
      <vt:lpstr>Data Objects</vt:lpstr>
      <vt:lpstr>Attributes</vt:lpstr>
      <vt:lpstr>Attribute Types </vt:lpstr>
      <vt:lpstr>Numeric Attribute Types </vt:lpstr>
      <vt:lpstr>PowerPoint Presentation</vt:lpstr>
      <vt:lpstr>PowerPoint Presentation</vt:lpstr>
      <vt:lpstr>PowerPoint Presentation</vt:lpstr>
      <vt:lpstr>Discrete vs. Continuous Attributes </vt:lpstr>
      <vt:lpstr>PowerPoint Presentation</vt:lpstr>
      <vt:lpstr>Chapter 2.  Getting to Know Your Data</vt:lpstr>
      <vt:lpstr>Basic Statistical Descriptions of Data</vt:lpstr>
      <vt:lpstr>Measuring the Central Tendency:  (1) Mean</vt:lpstr>
      <vt:lpstr>PowerPoint Presentation</vt:lpstr>
      <vt:lpstr>Measuring the Central Tendency: (2) Median</vt:lpstr>
      <vt:lpstr>Measuring the Central Tendency: (3) Mode</vt:lpstr>
      <vt:lpstr> Symmetric vs. Skewed Data</vt:lpstr>
      <vt:lpstr>Properties of Normal Distribution Curve</vt:lpstr>
      <vt:lpstr>Measures Data Distribution: Variance and Standard Deviation</vt:lpstr>
      <vt:lpstr>Graphic Displays of Basic Statistical Descriptions</vt:lpstr>
      <vt:lpstr>Measuring the Dispersion of Data: Quartiles &amp; Boxplots   </vt:lpstr>
      <vt:lpstr>Example</vt:lpstr>
      <vt:lpstr>Visualization of Data Dispersion: 3-D Boxplots</vt:lpstr>
      <vt:lpstr>Histogram Analysis</vt:lpstr>
      <vt:lpstr>Histograms Often Tell More than Boxplots</vt:lpstr>
      <vt:lpstr>Quantile Plot</vt:lpstr>
      <vt:lpstr>Example</vt:lpstr>
      <vt:lpstr>Quantile-Quantile (Q-Q) Plot</vt:lpstr>
      <vt:lpstr>Explaining Q-Q Plot</vt:lpstr>
      <vt:lpstr>Example</vt:lpstr>
      <vt:lpstr>PowerPoint Presentation</vt:lpstr>
      <vt:lpstr>Scatter plot</vt:lpstr>
      <vt:lpstr>Positively and Negatively Correlated Data</vt:lpstr>
      <vt:lpstr> Uncorrelated Data</vt:lpstr>
      <vt:lpstr>Example: Ceramic Factory Study</vt:lpstr>
      <vt:lpstr>Basic Analysis</vt:lpstr>
      <vt:lpstr>Batch Analysis</vt:lpstr>
      <vt:lpstr>Lab wise Analysis</vt:lpstr>
      <vt:lpstr>Chapter 2.  Getting to Know Your Data</vt:lpstr>
      <vt:lpstr>Data Visualization</vt:lpstr>
      <vt:lpstr>Pixel-Oriented Visualization Techniques</vt:lpstr>
      <vt:lpstr>Laying Out Pixels in Circle Segments</vt:lpstr>
      <vt:lpstr>Geometric Projection Visualization Techniques</vt:lpstr>
      <vt:lpstr>Direct Data Visualization</vt:lpstr>
      <vt:lpstr>Scatterplot Matrices</vt:lpstr>
      <vt:lpstr>Landscapes</vt:lpstr>
      <vt:lpstr>Parallel Coordinates</vt:lpstr>
      <vt:lpstr>Parallel Coordinates of a Data Set</vt:lpstr>
      <vt:lpstr>Icon-Based Visualization Techniques</vt:lpstr>
      <vt:lpstr>Chernoff Faces</vt:lpstr>
      <vt:lpstr>Stick Figure</vt:lpstr>
      <vt:lpstr>Hierarchical Visualization Techniques</vt:lpstr>
      <vt:lpstr>Dimensional Stacking</vt:lpstr>
      <vt:lpstr>Dimensional Stacking</vt:lpstr>
      <vt:lpstr>Worlds-within-Worlds</vt:lpstr>
      <vt:lpstr>Tree-Map</vt:lpstr>
      <vt:lpstr>InfoCube</vt:lpstr>
      <vt:lpstr>Three-D Cone Trees</vt:lpstr>
      <vt:lpstr>Visualizing Complex Data and Relations: Tag Cloud</vt:lpstr>
      <vt:lpstr>Visualizing Complex Data and Relations: Social Networks</vt:lpstr>
      <vt:lpstr>Chapter 2.  Getting to Know Your Data</vt:lpstr>
      <vt:lpstr>Similarity, Dissimilarity, and Proximity</vt:lpstr>
      <vt:lpstr>Data Matrix and Dissimilarity Matrix</vt:lpstr>
      <vt:lpstr>PowerPoint Presentation</vt:lpstr>
      <vt:lpstr>Standardizing Numeric Data</vt:lpstr>
      <vt:lpstr>Example</vt:lpstr>
      <vt:lpstr>Example: Data Matrix and Dissimilarity Matrix</vt:lpstr>
      <vt:lpstr>Distance on Numeric Data: Minkowski Distance</vt:lpstr>
      <vt:lpstr>Special Cases of Minkowski Distance</vt:lpstr>
      <vt:lpstr>Example: Minkowski Distance at Special Cases</vt:lpstr>
      <vt:lpstr>Proximity Measure for Binary Attributes</vt:lpstr>
      <vt:lpstr>Example: Dissimilarity between Asymmetric Binary Variables</vt:lpstr>
      <vt:lpstr>Proximity Measure for Categorical Attributes</vt:lpstr>
      <vt:lpstr>Ordinal Variables</vt:lpstr>
      <vt:lpstr>Attributes of Mixed Type</vt:lpstr>
      <vt:lpstr>Cosine Similarity of Two Vectors</vt:lpstr>
      <vt:lpstr>Example: Calculating Cosine Similarity</vt:lpstr>
      <vt:lpstr> KL Divergence: Comparing Two Probability Distributions </vt:lpstr>
      <vt:lpstr>Worms – Teeth Analysis</vt:lpstr>
      <vt:lpstr> More on KL Divergence</vt:lpstr>
      <vt:lpstr>Subtlety at Computing the KL Divergence</vt:lpstr>
      <vt:lpstr>Chapter 2.  Getting to Know Your Data</vt:lpstr>
      <vt:lpstr>Summary</vt:lpstr>
    </vt:vector>
  </TitlesOfParts>
  <Company>UIUC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Mining Latent Entity Structures</dc:title>
  <dc:creator>Jiawei Han</dc:creator>
  <cp:lastModifiedBy>Mian Muhammad Awais</cp:lastModifiedBy>
  <cp:revision>1051</cp:revision>
  <cp:lastPrinted>2016-09-01T15:34:33Z</cp:lastPrinted>
  <dcterms:created xsi:type="dcterms:W3CDTF">2014-06-02T15:06:14Z</dcterms:created>
  <dcterms:modified xsi:type="dcterms:W3CDTF">2019-01-31T20:08:41Z</dcterms:modified>
</cp:coreProperties>
</file>